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52" r:id="rId1"/>
  </p:sldMasterIdLst>
  <p:sldIdLst>
    <p:sldId id="344" r:id="rId2"/>
    <p:sldId id="362" r:id="rId3"/>
    <p:sldId id="360" r:id="rId4"/>
    <p:sldId id="341" r:id="rId5"/>
    <p:sldId id="262" r:id="rId6"/>
    <p:sldId id="263" r:id="rId7"/>
    <p:sldId id="356" r:id="rId8"/>
    <p:sldId id="355" r:id="rId9"/>
    <p:sldId id="359" r:id="rId10"/>
    <p:sldId id="345" r:id="rId11"/>
    <p:sldId id="352" r:id="rId12"/>
    <p:sldId id="353" r:id="rId13"/>
    <p:sldId id="257" r:id="rId14"/>
    <p:sldId id="321" r:id="rId15"/>
    <p:sldId id="311" r:id="rId16"/>
    <p:sldId id="346" r:id="rId17"/>
    <p:sldId id="347" r:id="rId18"/>
    <p:sldId id="348" r:id="rId19"/>
    <p:sldId id="313" r:id="rId20"/>
    <p:sldId id="338" r:id="rId21"/>
    <p:sldId id="314" r:id="rId22"/>
    <p:sldId id="318" r:id="rId23"/>
    <p:sldId id="320" r:id="rId24"/>
    <p:sldId id="349" r:id="rId25"/>
    <p:sldId id="350" r:id="rId26"/>
    <p:sldId id="302" r:id="rId27"/>
    <p:sldId id="292" r:id="rId28"/>
    <p:sldId id="297" r:id="rId29"/>
    <p:sldId id="296" r:id="rId30"/>
    <p:sldId id="293" r:id="rId31"/>
    <p:sldId id="294" r:id="rId32"/>
    <p:sldId id="351" r:id="rId33"/>
    <p:sldId id="309" r:id="rId34"/>
    <p:sldId id="298" r:id="rId35"/>
    <p:sldId id="310" r:id="rId36"/>
    <p:sldId id="270" r:id="rId37"/>
    <p:sldId id="271" r:id="rId38"/>
    <p:sldId id="272" r:id="rId39"/>
    <p:sldId id="273" r:id="rId40"/>
    <p:sldId id="274" r:id="rId41"/>
    <p:sldId id="275" r:id="rId42"/>
    <p:sldId id="276" r:id="rId43"/>
    <p:sldId id="304" r:id="rId44"/>
    <p:sldId id="277" r:id="rId45"/>
    <p:sldId id="339" r:id="rId46"/>
    <p:sldId id="280" r:id="rId47"/>
    <p:sldId id="291" r:id="rId48"/>
    <p:sldId id="332" r:id="rId49"/>
    <p:sldId id="333" r:id="rId50"/>
    <p:sldId id="284" r:id="rId51"/>
    <p:sldId id="289" r:id="rId52"/>
    <p:sldId id="290" r:id="rId53"/>
    <p:sldId id="266" r:id="rId54"/>
  </p:sldIdLst>
  <p:sldSz cx="9144000" cy="6858000" type="screen4x3"/>
  <p:notesSz cx="6858000" cy="9144000"/>
  <p:custDataLst>
    <p:tags r:id="rId55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25D5"/>
    <a:srgbClr val="000000"/>
    <a:srgbClr val="F331CE"/>
    <a:srgbClr val="781C74"/>
    <a:srgbClr val="7C358F"/>
    <a:srgbClr val="833898"/>
    <a:srgbClr val="C2D6DC"/>
    <a:srgbClr val="40595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8" autoAdjust="0"/>
    <p:restoredTop sz="93825" autoAdjust="0"/>
  </p:normalViewPr>
  <p:slideViewPr>
    <p:cSldViewPr>
      <p:cViewPr varScale="1">
        <p:scale>
          <a:sx n="109" d="100"/>
          <a:sy n="109" d="100"/>
        </p:scale>
        <p:origin x="-96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CE4535-B0E5-46CA-B115-C2D9920CC637}" type="doc">
      <dgm:prSet loTypeId="urn:microsoft.com/office/officeart/2005/8/layout/vList3#1" loCatId="list" qsTypeId="urn:microsoft.com/office/officeart/2005/8/quickstyle/simple1#1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24F8D376-DC16-4E30-8498-F2292800B482}">
      <dgm:prSet custT="1"/>
      <dgm:spPr/>
      <dgm:t>
        <a:bodyPr/>
        <a:lstStyle/>
        <a:p>
          <a:pPr rtl="0"/>
          <a:endParaRPr lang="en-US" sz="1800" b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56AB273D-C33B-462F-B40B-9BF0CC448CDE}" type="parTrans" cxnId="{D666E71D-6E4F-4704-A4F4-067BC2A68F9B}">
      <dgm:prSet/>
      <dgm:spPr/>
      <dgm:t>
        <a:bodyPr/>
        <a:lstStyle/>
        <a:p>
          <a:endParaRPr lang="en-US" sz="1800"/>
        </a:p>
      </dgm:t>
    </dgm:pt>
    <dgm:pt modelId="{E321687B-1CFA-44E9-B202-B147B673DFA9}" type="sibTrans" cxnId="{D666E71D-6E4F-4704-A4F4-067BC2A68F9B}">
      <dgm:prSet/>
      <dgm:spPr/>
      <dgm:t>
        <a:bodyPr/>
        <a:lstStyle/>
        <a:p>
          <a:endParaRPr lang="en-US" sz="1800"/>
        </a:p>
      </dgm:t>
    </dgm:pt>
    <dgm:pt modelId="{1E9E78BA-F167-426E-9BFD-A50F86D88767}">
      <dgm:prSet custT="1"/>
      <dgm:spPr/>
      <dgm:t>
        <a:bodyPr/>
        <a:lstStyle/>
        <a:p>
          <a:pPr rtl="0"/>
          <a:endParaRPr lang="en-US" sz="1800" b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508DE475-A6BB-4DEA-AD22-FF744004D6B5}" type="parTrans" cxnId="{03614A19-0AA3-4434-B1F6-42F340C4CE3A}">
      <dgm:prSet/>
      <dgm:spPr/>
      <dgm:t>
        <a:bodyPr/>
        <a:lstStyle/>
        <a:p>
          <a:endParaRPr lang="en-US" sz="1800"/>
        </a:p>
      </dgm:t>
    </dgm:pt>
    <dgm:pt modelId="{54AE7FAA-07F9-4467-8264-40447BC860DF}" type="sibTrans" cxnId="{03614A19-0AA3-4434-B1F6-42F340C4CE3A}">
      <dgm:prSet/>
      <dgm:spPr/>
      <dgm:t>
        <a:bodyPr/>
        <a:lstStyle/>
        <a:p>
          <a:endParaRPr lang="en-US" sz="1800"/>
        </a:p>
      </dgm:t>
    </dgm:pt>
    <dgm:pt modelId="{196D7DAB-5F40-42AB-A4F9-A6E98EC1FCF9}">
      <dgm:prSet custT="1"/>
      <dgm:spPr/>
      <dgm:t>
        <a:bodyPr/>
        <a:lstStyle/>
        <a:p>
          <a:pPr rtl="0"/>
          <a:endParaRPr lang="en-US" sz="1800" b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E1D69D8D-6434-4AE0-BD79-6B0FEECF0A1D}" type="parTrans" cxnId="{C131C634-6C22-4412-9C9A-04DD46CA0A3C}">
      <dgm:prSet/>
      <dgm:spPr/>
      <dgm:t>
        <a:bodyPr/>
        <a:lstStyle/>
        <a:p>
          <a:endParaRPr lang="en-US" sz="1800"/>
        </a:p>
      </dgm:t>
    </dgm:pt>
    <dgm:pt modelId="{1CC9C5FB-F454-4D9F-BA6B-BFAB4A4BB458}" type="sibTrans" cxnId="{C131C634-6C22-4412-9C9A-04DD46CA0A3C}">
      <dgm:prSet/>
      <dgm:spPr/>
      <dgm:t>
        <a:bodyPr/>
        <a:lstStyle/>
        <a:p>
          <a:endParaRPr lang="en-US" sz="1800"/>
        </a:p>
      </dgm:t>
    </dgm:pt>
    <dgm:pt modelId="{D26B87E9-2479-47C1-B651-728AA3AA8CBF}">
      <dgm:prSet custT="1"/>
      <dgm:spPr/>
      <dgm:t>
        <a:bodyPr/>
        <a:lstStyle/>
        <a:p>
          <a:pPr rtl="0"/>
          <a:endParaRPr lang="en-US" sz="1800" b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80F24FCB-462F-447C-945F-0E1F53FEC3AE}" type="parTrans" cxnId="{D4CEEA08-858F-494F-8D35-0728353E4254}">
      <dgm:prSet/>
      <dgm:spPr/>
      <dgm:t>
        <a:bodyPr/>
        <a:lstStyle/>
        <a:p>
          <a:endParaRPr lang="en-US" sz="1800"/>
        </a:p>
      </dgm:t>
    </dgm:pt>
    <dgm:pt modelId="{1261C68E-178B-464B-B5D0-02262C2CE0A5}" type="sibTrans" cxnId="{D4CEEA08-858F-494F-8D35-0728353E4254}">
      <dgm:prSet/>
      <dgm:spPr/>
      <dgm:t>
        <a:bodyPr/>
        <a:lstStyle/>
        <a:p>
          <a:endParaRPr lang="en-US" sz="1800"/>
        </a:p>
      </dgm:t>
    </dgm:pt>
    <dgm:pt modelId="{3FCFBDAB-E157-422A-8D56-C2FA28EA8976}">
      <dgm:prSet custT="1"/>
      <dgm:spPr/>
      <dgm:t>
        <a:bodyPr/>
        <a:lstStyle/>
        <a:p>
          <a:pPr rtl="0"/>
          <a:endParaRPr lang="en-US" sz="1800" b="1" dirty="0">
            <a:solidFill>
              <a:schemeClr val="tx1"/>
            </a:solidFill>
          </a:endParaRPr>
        </a:p>
      </dgm:t>
    </dgm:pt>
    <dgm:pt modelId="{AB219F40-3F90-43B0-A8E5-A0FE423AE05C}" type="parTrans" cxnId="{70CD6740-B803-4C71-80F1-4D35FFCFAAA4}">
      <dgm:prSet/>
      <dgm:spPr/>
      <dgm:t>
        <a:bodyPr/>
        <a:lstStyle/>
        <a:p>
          <a:endParaRPr lang="en-US" sz="1800"/>
        </a:p>
      </dgm:t>
    </dgm:pt>
    <dgm:pt modelId="{0FBFC5DF-1D94-4535-B2B4-AFA725D34F0B}" type="sibTrans" cxnId="{70CD6740-B803-4C71-80F1-4D35FFCFAAA4}">
      <dgm:prSet/>
      <dgm:spPr/>
      <dgm:t>
        <a:bodyPr/>
        <a:lstStyle/>
        <a:p>
          <a:endParaRPr lang="en-US" sz="1800"/>
        </a:p>
      </dgm:t>
    </dgm:pt>
    <dgm:pt modelId="{6CA6AE2B-D93F-435F-A498-BC37A43A1978}" type="pres">
      <dgm:prSet presAssocID="{DFCE4535-B0E5-46CA-B115-C2D9920CC637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F55750E-73DE-4496-A13C-9F3307693682}" type="pres">
      <dgm:prSet presAssocID="{24F8D376-DC16-4E30-8498-F2292800B482}" presName="composite" presStyleCnt="0"/>
      <dgm:spPr/>
    </dgm:pt>
    <dgm:pt modelId="{8F516686-2DFC-4C45-838A-BB6DB14FAF3D}" type="pres">
      <dgm:prSet presAssocID="{24F8D376-DC16-4E30-8498-F2292800B482}" presName="imgShp" presStyleLbl="fgImgPlace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E1059353-024B-429B-BB85-E552D518F00F}" type="pres">
      <dgm:prSet presAssocID="{24F8D376-DC16-4E30-8498-F2292800B482}" presName="txShp" presStyleLbl="node1" presStyleIdx="0" presStyleCnt="5" custScaleX="102930" custLinFactNeighborX="9625" custLinFactNeighborY="-1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2E162C-D6CC-4902-A8AB-93EAA27B6F6F}" type="pres">
      <dgm:prSet presAssocID="{E321687B-1CFA-44E9-B202-B147B673DFA9}" presName="spacing" presStyleCnt="0"/>
      <dgm:spPr/>
    </dgm:pt>
    <dgm:pt modelId="{0EAF727B-BF28-4CB7-BBB0-072A4365A4C8}" type="pres">
      <dgm:prSet presAssocID="{1E9E78BA-F167-426E-9BFD-A50F86D88767}" presName="composite" presStyleCnt="0"/>
      <dgm:spPr/>
    </dgm:pt>
    <dgm:pt modelId="{FABC8978-2EA1-47C1-9458-6FC2DE34C98D}" type="pres">
      <dgm:prSet presAssocID="{1E9E78BA-F167-426E-9BFD-A50F86D88767}" presName="imgShp" presStyleLbl="fgImgPlace1" presStyleIdx="1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5CE00C17-F570-47F4-9DAE-523B90E9999A}" type="pres">
      <dgm:prSet presAssocID="{1E9E78BA-F167-426E-9BFD-A50F86D88767}" presName="txShp" presStyleLbl="node1" presStyleIdx="1" presStyleCnt="5" custLinFactNeighborX="100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85568F-6EA6-4844-A9A1-D546804F3217}" type="pres">
      <dgm:prSet presAssocID="{54AE7FAA-07F9-4467-8264-40447BC860DF}" presName="spacing" presStyleCnt="0"/>
      <dgm:spPr/>
    </dgm:pt>
    <dgm:pt modelId="{D74D709C-2439-4182-BD9C-44C5E9CD3313}" type="pres">
      <dgm:prSet presAssocID="{196D7DAB-5F40-42AB-A4F9-A6E98EC1FCF9}" presName="composite" presStyleCnt="0"/>
      <dgm:spPr/>
    </dgm:pt>
    <dgm:pt modelId="{4EB3AD9E-03C9-4F5B-AABD-2E865EDF064E}" type="pres">
      <dgm:prSet presAssocID="{196D7DAB-5F40-42AB-A4F9-A6E98EC1FCF9}" presName="imgShp" presStyleLbl="fgImgPlace1" presStyleIdx="2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33009329-E6AD-40EA-955D-5383F15DCD98}" type="pres">
      <dgm:prSet presAssocID="{196D7DAB-5F40-42AB-A4F9-A6E98EC1FCF9}" presName="txShp" presStyleLbl="node1" presStyleIdx="2" presStyleCnt="5" custLinFactNeighborX="100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667074-E21E-42AD-BEFD-5E2975134409}" type="pres">
      <dgm:prSet presAssocID="{1CC9C5FB-F454-4D9F-BA6B-BFAB4A4BB458}" presName="spacing" presStyleCnt="0"/>
      <dgm:spPr/>
    </dgm:pt>
    <dgm:pt modelId="{186FB922-B681-4F24-9389-36A296EEF940}" type="pres">
      <dgm:prSet presAssocID="{D26B87E9-2479-47C1-B651-728AA3AA8CBF}" presName="composite" presStyleCnt="0"/>
      <dgm:spPr/>
    </dgm:pt>
    <dgm:pt modelId="{FCA23E9C-ABBF-41E1-8C97-8902747A7C5E}" type="pres">
      <dgm:prSet presAssocID="{D26B87E9-2479-47C1-B651-728AA3AA8CBF}" presName="imgShp" presStyleLbl="fgImgPlace1" presStyleIdx="3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117D1C9-8BD8-4E8A-92C0-BB90808A50AC}" type="pres">
      <dgm:prSet presAssocID="{D26B87E9-2479-47C1-B651-728AA3AA8CBF}" presName="txShp" presStyleLbl="node1" presStyleIdx="3" presStyleCnt="5" custLinFactNeighborX="100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B7B049-2F29-4F41-A95A-A90F174044DA}" type="pres">
      <dgm:prSet presAssocID="{1261C68E-178B-464B-B5D0-02262C2CE0A5}" presName="spacing" presStyleCnt="0"/>
      <dgm:spPr/>
    </dgm:pt>
    <dgm:pt modelId="{D628B5B9-D68E-4C26-81FA-98E34777C224}" type="pres">
      <dgm:prSet presAssocID="{3FCFBDAB-E157-422A-8D56-C2FA28EA8976}" presName="composite" presStyleCnt="0"/>
      <dgm:spPr/>
    </dgm:pt>
    <dgm:pt modelId="{8993255D-9D4A-4907-83B8-FF2BCDF4FF47}" type="pres">
      <dgm:prSet presAssocID="{3FCFBDAB-E157-422A-8D56-C2FA28EA8976}" presName="imgShp" presStyleLbl="fgImgPlace1" presStyleIdx="4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B74C5968-6A5D-4081-B9CF-D691349F56B4}" type="pres">
      <dgm:prSet presAssocID="{3FCFBDAB-E157-422A-8D56-C2FA28EA8976}" presName="txShp" presStyleLbl="node1" presStyleIdx="4" presStyleCnt="5" custLinFactNeighborX="100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C8C2C06-F3AD-4EDE-98F4-723216FAA32F}" type="presOf" srcId="{24F8D376-DC16-4E30-8498-F2292800B482}" destId="{E1059353-024B-429B-BB85-E552D518F00F}" srcOrd="0" destOrd="0" presId="urn:microsoft.com/office/officeart/2005/8/layout/vList3#1"/>
    <dgm:cxn modelId="{F0856967-2B01-4F4B-B67C-5C207571D07F}" type="presOf" srcId="{1E9E78BA-F167-426E-9BFD-A50F86D88767}" destId="{5CE00C17-F570-47F4-9DAE-523B90E9999A}" srcOrd="0" destOrd="0" presId="urn:microsoft.com/office/officeart/2005/8/layout/vList3#1"/>
    <dgm:cxn modelId="{0DCC57DA-6591-43BC-BE98-4C0AD6C0F876}" type="presOf" srcId="{196D7DAB-5F40-42AB-A4F9-A6E98EC1FCF9}" destId="{33009329-E6AD-40EA-955D-5383F15DCD98}" srcOrd="0" destOrd="0" presId="urn:microsoft.com/office/officeart/2005/8/layout/vList3#1"/>
    <dgm:cxn modelId="{792091BA-4AEE-46E2-B87B-9A8E1EE94E5F}" type="presOf" srcId="{D26B87E9-2479-47C1-B651-728AA3AA8CBF}" destId="{D117D1C9-8BD8-4E8A-92C0-BB90808A50AC}" srcOrd="0" destOrd="0" presId="urn:microsoft.com/office/officeart/2005/8/layout/vList3#1"/>
    <dgm:cxn modelId="{D666E71D-6E4F-4704-A4F4-067BC2A68F9B}" srcId="{DFCE4535-B0E5-46CA-B115-C2D9920CC637}" destId="{24F8D376-DC16-4E30-8498-F2292800B482}" srcOrd="0" destOrd="0" parTransId="{56AB273D-C33B-462F-B40B-9BF0CC448CDE}" sibTransId="{E321687B-1CFA-44E9-B202-B147B673DFA9}"/>
    <dgm:cxn modelId="{C131C634-6C22-4412-9C9A-04DD46CA0A3C}" srcId="{DFCE4535-B0E5-46CA-B115-C2D9920CC637}" destId="{196D7DAB-5F40-42AB-A4F9-A6E98EC1FCF9}" srcOrd="2" destOrd="0" parTransId="{E1D69D8D-6434-4AE0-BD79-6B0FEECF0A1D}" sibTransId="{1CC9C5FB-F454-4D9F-BA6B-BFAB4A4BB458}"/>
    <dgm:cxn modelId="{70CD6740-B803-4C71-80F1-4D35FFCFAAA4}" srcId="{DFCE4535-B0E5-46CA-B115-C2D9920CC637}" destId="{3FCFBDAB-E157-422A-8D56-C2FA28EA8976}" srcOrd="4" destOrd="0" parTransId="{AB219F40-3F90-43B0-A8E5-A0FE423AE05C}" sibTransId="{0FBFC5DF-1D94-4535-B2B4-AFA725D34F0B}"/>
    <dgm:cxn modelId="{03614A19-0AA3-4434-B1F6-42F340C4CE3A}" srcId="{DFCE4535-B0E5-46CA-B115-C2D9920CC637}" destId="{1E9E78BA-F167-426E-9BFD-A50F86D88767}" srcOrd="1" destOrd="0" parTransId="{508DE475-A6BB-4DEA-AD22-FF744004D6B5}" sibTransId="{54AE7FAA-07F9-4467-8264-40447BC860DF}"/>
    <dgm:cxn modelId="{7937B125-5F06-4892-807E-6A92BA938343}" type="presOf" srcId="{3FCFBDAB-E157-422A-8D56-C2FA28EA8976}" destId="{B74C5968-6A5D-4081-B9CF-D691349F56B4}" srcOrd="0" destOrd="0" presId="urn:microsoft.com/office/officeart/2005/8/layout/vList3#1"/>
    <dgm:cxn modelId="{D4CEEA08-858F-494F-8D35-0728353E4254}" srcId="{DFCE4535-B0E5-46CA-B115-C2D9920CC637}" destId="{D26B87E9-2479-47C1-B651-728AA3AA8CBF}" srcOrd="3" destOrd="0" parTransId="{80F24FCB-462F-447C-945F-0E1F53FEC3AE}" sibTransId="{1261C68E-178B-464B-B5D0-02262C2CE0A5}"/>
    <dgm:cxn modelId="{47735367-C1CF-470B-8AF5-6FC0471479BF}" type="presOf" srcId="{DFCE4535-B0E5-46CA-B115-C2D9920CC637}" destId="{6CA6AE2B-D93F-435F-A498-BC37A43A1978}" srcOrd="0" destOrd="0" presId="urn:microsoft.com/office/officeart/2005/8/layout/vList3#1"/>
    <dgm:cxn modelId="{C3F152C8-A1BB-43E1-A982-3D60BE025573}" type="presParOf" srcId="{6CA6AE2B-D93F-435F-A498-BC37A43A1978}" destId="{4F55750E-73DE-4496-A13C-9F3307693682}" srcOrd="0" destOrd="0" presId="urn:microsoft.com/office/officeart/2005/8/layout/vList3#1"/>
    <dgm:cxn modelId="{1109A310-2B5A-4290-AC0C-DC22E405BC75}" type="presParOf" srcId="{4F55750E-73DE-4496-A13C-9F3307693682}" destId="{8F516686-2DFC-4C45-838A-BB6DB14FAF3D}" srcOrd="0" destOrd="0" presId="urn:microsoft.com/office/officeart/2005/8/layout/vList3#1"/>
    <dgm:cxn modelId="{1CB20DCB-7FEF-4D6C-B70C-397F3A36E0F5}" type="presParOf" srcId="{4F55750E-73DE-4496-A13C-9F3307693682}" destId="{E1059353-024B-429B-BB85-E552D518F00F}" srcOrd="1" destOrd="0" presId="urn:microsoft.com/office/officeart/2005/8/layout/vList3#1"/>
    <dgm:cxn modelId="{6433ADCE-C692-4933-BC1A-5539A000E718}" type="presParOf" srcId="{6CA6AE2B-D93F-435F-A498-BC37A43A1978}" destId="{182E162C-D6CC-4902-A8AB-93EAA27B6F6F}" srcOrd="1" destOrd="0" presId="urn:microsoft.com/office/officeart/2005/8/layout/vList3#1"/>
    <dgm:cxn modelId="{8AF84BCF-3A94-4CB5-B99E-151711783867}" type="presParOf" srcId="{6CA6AE2B-D93F-435F-A498-BC37A43A1978}" destId="{0EAF727B-BF28-4CB7-BBB0-072A4365A4C8}" srcOrd="2" destOrd="0" presId="urn:microsoft.com/office/officeart/2005/8/layout/vList3#1"/>
    <dgm:cxn modelId="{F029D2B6-2E9F-4ABA-A6E5-8A27A1D4EF85}" type="presParOf" srcId="{0EAF727B-BF28-4CB7-BBB0-072A4365A4C8}" destId="{FABC8978-2EA1-47C1-9458-6FC2DE34C98D}" srcOrd="0" destOrd="0" presId="urn:microsoft.com/office/officeart/2005/8/layout/vList3#1"/>
    <dgm:cxn modelId="{25023C18-4CBF-4B55-B3DD-F1144D130792}" type="presParOf" srcId="{0EAF727B-BF28-4CB7-BBB0-072A4365A4C8}" destId="{5CE00C17-F570-47F4-9DAE-523B90E9999A}" srcOrd="1" destOrd="0" presId="urn:microsoft.com/office/officeart/2005/8/layout/vList3#1"/>
    <dgm:cxn modelId="{86B6E06E-B9B4-44FB-B088-D38F5E3D8162}" type="presParOf" srcId="{6CA6AE2B-D93F-435F-A498-BC37A43A1978}" destId="{8B85568F-6EA6-4844-A9A1-D546804F3217}" srcOrd="3" destOrd="0" presId="urn:microsoft.com/office/officeart/2005/8/layout/vList3#1"/>
    <dgm:cxn modelId="{3A90E8B4-FFEA-48FD-A154-CBA73E38BF6E}" type="presParOf" srcId="{6CA6AE2B-D93F-435F-A498-BC37A43A1978}" destId="{D74D709C-2439-4182-BD9C-44C5E9CD3313}" srcOrd="4" destOrd="0" presId="urn:microsoft.com/office/officeart/2005/8/layout/vList3#1"/>
    <dgm:cxn modelId="{59FBA8D0-7998-4A10-8A32-8E10C3A13146}" type="presParOf" srcId="{D74D709C-2439-4182-BD9C-44C5E9CD3313}" destId="{4EB3AD9E-03C9-4F5B-AABD-2E865EDF064E}" srcOrd="0" destOrd="0" presId="urn:microsoft.com/office/officeart/2005/8/layout/vList3#1"/>
    <dgm:cxn modelId="{9B2D407E-83C4-4BFB-85A4-667565546C0B}" type="presParOf" srcId="{D74D709C-2439-4182-BD9C-44C5E9CD3313}" destId="{33009329-E6AD-40EA-955D-5383F15DCD98}" srcOrd="1" destOrd="0" presId="urn:microsoft.com/office/officeart/2005/8/layout/vList3#1"/>
    <dgm:cxn modelId="{85684520-D5A6-48A9-810F-A7533A03FC17}" type="presParOf" srcId="{6CA6AE2B-D93F-435F-A498-BC37A43A1978}" destId="{86667074-E21E-42AD-BEFD-5E2975134409}" srcOrd="5" destOrd="0" presId="urn:microsoft.com/office/officeart/2005/8/layout/vList3#1"/>
    <dgm:cxn modelId="{144C59F7-093A-4024-A668-22B3851DCA76}" type="presParOf" srcId="{6CA6AE2B-D93F-435F-A498-BC37A43A1978}" destId="{186FB922-B681-4F24-9389-36A296EEF940}" srcOrd="6" destOrd="0" presId="urn:microsoft.com/office/officeart/2005/8/layout/vList3#1"/>
    <dgm:cxn modelId="{C27C4070-4BAF-47D1-877B-264A884AD10C}" type="presParOf" srcId="{186FB922-B681-4F24-9389-36A296EEF940}" destId="{FCA23E9C-ABBF-41E1-8C97-8902747A7C5E}" srcOrd="0" destOrd="0" presId="urn:microsoft.com/office/officeart/2005/8/layout/vList3#1"/>
    <dgm:cxn modelId="{DCF50227-5FB4-4F4D-BF5F-27A0CEA87FC6}" type="presParOf" srcId="{186FB922-B681-4F24-9389-36A296EEF940}" destId="{D117D1C9-8BD8-4E8A-92C0-BB90808A50AC}" srcOrd="1" destOrd="0" presId="urn:microsoft.com/office/officeart/2005/8/layout/vList3#1"/>
    <dgm:cxn modelId="{F4A04C5F-33E9-41F3-B602-7B36D8BB5A9D}" type="presParOf" srcId="{6CA6AE2B-D93F-435F-A498-BC37A43A1978}" destId="{48B7B049-2F29-4F41-A95A-A90F174044DA}" srcOrd="7" destOrd="0" presId="urn:microsoft.com/office/officeart/2005/8/layout/vList3#1"/>
    <dgm:cxn modelId="{86BF221B-12CF-4DCB-9EC5-8642AD039322}" type="presParOf" srcId="{6CA6AE2B-D93F-435F-A498-BC37A43A1978}" destId="{D628B5B9-D68E-4C26-81FA-98E34777C224}" srcOrd="8" destOrd="0" presId="urn:microsoft.com/office/officeart/2005/8/layout/vList3#1"/>
    <dgm:cxn modelId="{97159181-EA03-4564-BA98-949A723EDC76}" type="presParOf" srcId="{D628B5B9-D68E-4C26-81FA-98E34777C224}" destId="{8993255D-9D4A-4907-83B8-FF2BCDF4FF47}" srcOrd="0" destOrd="0" presId="urn:microsoft.com/office/officeart/2005/8/layout/vList3#1"/>
    <dgm:cxn modelId="{42ED608F-A9C5-4BCD-A7AA-B0CACAA1433C}" type="presParOf" srcId="{D628B5B9-D68E-4C26-81FA-98E34777C224}" destId="{B74C5968-6A5D-4081-B9CF-D691349F56B4}" srcOrd="1" destOrd="0" presId="urn:microsoft.com/office/officeart/2005/8/layout/vList3#1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25A1D-01DB-45E2-B9FC-4430E5073286}" type="datetimeFigureOut">
              <a:rPr lang="en-US"/>
              <a:pPr>
                <a:defRPr/>
              </a:pPr>
              <a:t>9/8/2016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E730A1-C794-4FE8-AE9D-01F7E71F4F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547AF-8503-447D-AED3-41163DEBC8FC}" type="datetimeFigureOut">
              <a:rPr lang="en-US"/>
              <a:pPr>
                <a:defRPr/>
              </a:pPr>
              <a:t>9/8/2016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5A2AB0-A9E4-45C2-86AD-8EDD9F60E2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FF2FD9-3F5F-4AE5-9415-5571E1B1E06A}" type="datetimeFigureOut">
              <a:rPr lang="en-US"/>
              <a:pPr>
                <a:defRPr/>
              </a:pPr>
              <a:t>9/8/2016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44A843-4A35-4A71-9BA2-72D6008D04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8D8651-F9F3-4ADE-BCEB-CEB2D6A8250D}" type="datetimeFigureOut">
              <a:rPr lang="en-US"/>
              <a:pPr>
                <a:defRPr/>
              </a:pPr>
              <a:t>9/8/2016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B603AC-0B03-476F-9F99-C2309EB921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9F613E-36A3-4382-BD74-B8F4665E78F7}" type="datetimeFigureOut">
              <a:rPr lang="en-US"/>
              <a:pPr>
                <a:defRPr/>
              </a:pPr>
              <a:t>9/8/2016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B81121-9DDA-4DCE-8B79-AA62D83E3E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D13661-9ADA-4EA2-BEBF-E7261C5663F2}" type="datetimeFigureOut">
              <a:rPr lang="en-US"/>
              <a:pPr>
                <a:defRPr/>
              </a:pPr>
              <a:t>9/8/2016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06C13C-3ED2-4711-9076-1732C6CEB7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43F19-8182-4057-B7D2-4D0EB13CEEB7}" type="datetimeFigureOut">
              <a:rPr lang="en-US"/>
              <a:pPr>
                <a:defRPr/>
              </a:pPr>
              <a:t>9/8/2016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0D335-53EA-4C64-85C0-2977CCF90F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611048-15FB-4D8E-86FA-447076908836}" type="datetimeFigureOut">
              <a:rPr lang="en-US"/>
              <a:pPr>
                <a:defRPr/>
              </a:pPr>
              <a:t>9/8/2016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776931-4E5E-49D5-A765-72AB5E0802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648B7B-C0A7-4E94-AD67-CD5F2059958B}" type="datetimeFigureOut">
              <a:rPr lang="en-US"/>
              <a:pPr>
                <a:defRPr/>
              </a:pPr>
              <a:t>9/8/2016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2C4E0F-9A6A-4A12-AF17-3E3404CDB8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4787DB-9EEE-49D3-810A-5AB832FB5D59}" type="datetimeFigureOut">
              <a:rPr lang="en-US"/>
              <a:pPr>
                <a:defRPr/>
              </a:pPr>
              <a:t>9/8/2016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E3B60-78D8-4EE9-BC79-FED11B2B03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F808BE-768B-4743-A311-0696F542AE22}" type="datetimeFigureOut">
              <a:rPr lang="en-US"/>
              <a:pPr>
                <a:defRPr/>
              </a:pPr>
              <a:t>9/8/2016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A0768D-4187-49E2-9588-1CBF6EE46E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0" t="-1000" r="-1000" b="7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EDAF6CC-BF62-44DF-B291-9BB2A18490D4}" type="datetimeFigureOut">
              <a:rPr lang="en-US"/>
              <a:pPr>
                <a:defRPr/>
              </a:pPr>
              <a:t>9/8/2016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85554C2-45D2-4B6E-B26C-AC4531B367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3" r:id="rId1"/>
    <p:sldLayoutId id="2147484154" r:id="rId2"/>
    <p:sldLayoutId id="2147484155" r:id="rId3"/>
    <p:sldLayoutId id="2147484156" r:id="rId4"/>
    <p:sldLayoutId id="2147484157" r:id="rId5"/>
    <p:sldLayoutId id="2147484158" r:id="rId6"/>
    <p:sldLayoutId id="2147484159" r:id="rId7"/>
    <p:sldLayoutId id="2147484160" r:id="rId8"/>
    <p:sldLayoutId id="2147484161" r:id="rId9"/>
    <p:sldLayoutId id="2147484162" r:id="rId10"/>
    <p:sldLayoutId id="214748416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3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gif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gif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idiukwu.com/obamas-first-shipment-of-10000-syrian-refugees-arrive-in-new-orleans/" TargetMode="External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.gif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gif"/><Relationship Id="rId4" Type="http://schemas.openxmlformats.org/officeDocument/2006/relationships/image" Target="../media/image68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gif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Box 4"/>
          <p:cNvSpPr txBox="1">
            <a:spLocks noChangeArrowheads="1"/>
          </p:cNvSpPr>
          <p:nvPr/>
        </p:nvSpPr>
        <p:spPr bwMode="auto">
          <a:xfrm>
            <a:off x="228600" y="2590800"/>
            <a:ext cx="6448425" cy="418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700" i="1"/>
              <a:t>Introduction…</a:t>
            </a:r>
            <a:r>
              <a:rPr lang="en-US" sz="700"/>
              <a:t>…</a:t>
            </a:r>
            <a:r>
              <a:rPr lang="en-US" sz="700" b="1" i="1"/>
              <a:t>WHAT IS WISDOM?</a:t>
            </a:r>
            <a:endParaRPr lang="en-US" sz="700"/>
          </a:p>
          <a:p>
            <a:r>
              <a:rPr lang="en-US" sz="700" i="1"/>
              <a:t>Prelude</a:t>
            </a:r>
            <a:r>
              <a:rPr lang="en-US" sz="700"/>
              <a:t>………...</a:t>
            </a:r>
            <a:r>
              <a:rPr lang="en-US" sz="700" b="1" i="1"/>
              <a:t>THE DIFFERENCE BETWEEN LIBERALS &amp; CONSERVATIVES</a:t>
            </a:r>
            <a:endParaRPr lang="en-US" sz="700"/>
          </a:p>
          <a:p>
            <a:r>
              <a:rPr lang="en-US" sz="700" i="1"/>
              <a:t>Chapter –  1</a:t>
            </a:r>
            <a:r>
              <a:rPr lang="en-US" sz="700"/>
              <a:t>…..</a:t>
            </a:r>
            <a:r>
              <a:rPr lang="en-US" sz="700" b="1" i="1"/>
              <a:t>ORIGIN OF THE STATE OF ISRAEL</a:t>
            </a:r>
            <a:endParaRPr lang="en-US" sz="700"/>
          </a:p>
          <a:p>
            <a:r>
              <a:rPr lang="en-US" sz="700" i="1"/>
              <a:t>Chapter –  2.</a:t>
            </a:r>
            <a:r>
              <a:rPr lang="en-US" sz="700"/>
              <a:t>….</a:t>
            </a:r>
            <a:r>
              <a:rPr lang="en-US" sz="700" b="1" i="1"/>
              <a:t>NEW DEAL, OLD DEAL, BAD DEAL!</a:t>
            </a:r>
            <a:endParaRPr lang="en-US" sz="700"/>
          </a:p>
          <a:p>
            <a:r>
              <a:rPr lang="en-US" sz="700" i="1"/>
              <a:t>Chapter –  3.</a:t>
            </a:r>
            <a:r>
              <a:rPr lang="en-US" sz="700"/>
              <a:t>….</a:t>
            </a:r>
            <a:r>
              <a:rPr lang="en-US" sz="700" b="1" i="1"/>
              <a:t>ISLAM FALSE</a:t>
            </a:r>
            <a:endParaRPr lang="en-US" sz="700"/>
          </a:p>
          <a:p>
            <a:r>
              <a:rPr lang="en-US" sz="700" i="1"/>
              <a:t>Chapter –  4.</a:t>
            </a:r>
            <a:r>
              <a:rPr lang="en-US" sz="700"/>
              <a:t>….</a:t>
            </a:r>
            <a:r>
              <a:rPr lang="en-US" sz="700" b="1" i="1"/>
              <a:t>ISLAM AND THE MILGRAM EXPERIMENT</a:t>
            </a:r>
            <a:endParaRPr lang="en-US" sz="700"/>
          </a:p>
          <a:p>
            <a:r>
              <a:rPr lang="en-US" sz="700" i="1"/>
              <a:t>Chapter –  5.</a:t>
            </a:r>
            <a:r>
              <a:rPr lang="en-US" sz="700"/>
              <a:t>….</a:t>
            </a:r>
            <a:r>
              <a:rPr lang="en-US" sz="700" b="1" i="1"/>
              <a:t>BARACK HUSSEIN OBAMA AND HIS MIDDLE  EAST  CONNECTION</a:t>
            </a:r>
            <a:endParaRPr lang="en-US" sz="700"/>
          </a:p>
          <a:p>
            <a:r>
              <a:rPr lang="en-US" sz="700" i="1"/>
              <a:t>Chapter –  6.</a:t>
            </a:r>
            <a:r>
              <a:rPr lang="en-US" sz="700"/>
              <a:t>….</a:t>
            </a:r>
            <a:r>
              <a:rPr lang="en-US" sz="700" b="1" i="1"/>
              <a:t>THE ARAB-ISRAELI CONFLICT</a:t>
            </a:r>
            <a:endParaRPr lang="en-US" sz="700"/>
          </a:p>
          <a:p>
            <a:r>
              <a:rPr lang="en-US" sz="700" i="1"/>
              <a:t>Chapter –  7.</a:t>
            </a:r>
            <a:r>
              <a:rPr lang="en-US" sz="700"/>
              <a:t>….</a:t>
            </a:r>
            <a:r>
              <a:rPr lang="en-US" sz="700" b="1" i="1"/>
              <a:t>REFORM AMERICAN JEWS AND ISRAEL</a:t>
            </a:r>
            <a:endParaRPr lang="en-US" sz="700"/>
          </a:p>
          <a:p>
            <a:r>
              <a:rPr lang="en-US" sz="700" i="1"/>
              <a:t>Chapter –  8</a:t>
            </a:r>
            <a:r>
              <a:rPr lang="en-US" sz="700"/>
              <a:t>…..</a:t>
            </a:r>
            <a:r>
              <a:rPr lang="en-US" sz="700" b="1" i="1"/>
              <a:t>THE NEUROSES OF THE AMERICAN JEW</a:t>
            </a:r>
            <a:endParaRPr lang="en-US" sz="700"/>
          </a:p>
          <a:p>
            <a:r>
              <a:rPr lang="en-US" sz="700" i="1"/>
              <a:t>Chapter –  9.</a:t>
            </a:r>
            <a:r>
              <a:rPr lang="en-US" sz="700"/>
              <a:t>….</a:t>
            </a:r>
            <a:r>
              <a:rPr lang="en-US" sz="700" b="1" i="1"/>
              <a:t>THE TRIBALIZATION OF AMERICA</a:t>
            </a:r>
            <a:endParaRPr lang="en-US" sz="700"/>
          </a:p>
          <a:p>
            <a:r>
              <a:rPr lang="en-US" sz="700" i="1"/>
              <a:t>Chapter –  10</a:t>
            </a:r>
            <a:r>
              <a:rPr lang="en-US" sz="700"/>
              <a:t>…</a:t>
            </a:r>
            <a:r>
              <a:rPr lang="en-US" sz="700" b="1" i="1"/>
              <a:t>OBAMA’S SIMPLE CREED</a:t>
            </a:r>
            <a:endParaRPr lang="en-US" sz="700"/>
          </a:p>
          <a:p>
            <a:r>
              <a:rPr lang="en-US" sz="700" i="1"/>
              <a:t>Chapter –  11</a:t>
            </a:r>
            <a:r>
              <a:rPr lang="en-US" sz="700"/>
              <a:t>…</a:t>
            </a:r>
            <a:r>
              <a:rPr lang="en-US" sz="700" b="1" i="1"/>
              <a:t>THE PSYCHOLOGY OF MUSLIM ATROCITY</a:t>
            </a:r>
            <a:endParaRPr lang="en-US" sz="700"/>
          </a:p>
          <a:p>
            <a:r>
              <a:rPr lang="en-US" sz="700" i="1"/>
              <a:t>Chapter –  12</a:t>
            </a:r>
            <a:r>
              <a:rPr lang="en-US" sz="700"/>
              <a:t>…</a:t>
            </a:r>
            <a:r>
              <a:rPr lang="en-US" sz="700" b="1" i="1"/>
              <a:t>A WARNING TO AMERICAN JEWS</a:t>
            </a:r>
            <a:endParaRPr lang="en-US" sz="700"/>
          </a:p>
          <a:p>
            <a:r>
              <a:rPr lang="en-US" sz="700" i="1"/>
              <a:t>Chapter –  13</a:t>
            </a:r>
            <a:r>
              <a:rPr lang="en-US" sz="700"/>
              <a:t>…</a:t>
            </a:r>
            <a:r>
              <a:rPr lang="en-US" sz="700" b="1" i="1"/>
              <a:t>JEWS AND THE FEDERAL RESERVE</a:t>
            </a:r>
            <a:endParaRPr lang="en-US" sz="700"/>
          </a:p>
          <a:p>
            <a:r>
              <a:rPr lang="en-US" sz="700" i="1"/>
              <a:t>Chapter –  14</a:t>
            </a:r>
            <a:r>
              <a:rPr lang="en-US" sz="700"/>
              <a:t>…</a:t>
            </a:r>
            <a:r>
              <a:rPr lang="en-US" sz="700" b="1" i="1"/>
              <a:t>THOMAS JEFFERSON AND THE MUSLIMS</a:t>
            </a:r>
            <a:endParaRPr lang="en-US" sz="700"/>
          </a:p>
          <a:p>
            <a:r>
              <a:rPr lang="en-US" sz="700" i="1"/>
              <a:t>Chapter –  15</a:t>
            </a:r>
            <a:r>
              <a:rPr lang="en-US" sz="700"/>
              <a:t>…</a:t>
            </a:r>
            <a:r>
              <a:rPr lang="en-US" sz="700" b="1" i="1"/>
              <a:t>HOMELAND SECURITY AND THE KORAN LEVEL 1 CRIMES</a:t>
            </a:r>
            <a:endParaRPr lang="en-US" sz="700"/>
          </a:p>
          <a:p>
            <a:r>
              <a:rPr lang="en-US" sz="700" i="1"/>
              <a:t>Chapter –  16</a:t>
            </a:r>
            <a:r>
              <a:rPr lang="en-US" sz="700"/>
              <a:t>…</a:t>
            </a:r>
            <a:r>
              <a:rPr lang="en-US" sz="700" b="1" i="1"/>
              <a:t>AMERICAN CONCENTRATION CAMP GUARDS</a:t>
            </a:r>
            <a:endParaRPr lang="en-US" sz="700"/>
          </a:p>
          <a:p>
            <a:r>
              <a:rPr lang="en-US" sz="700" i="1"/>
              <a:t>Chapter –  17</a:t>
            </a:r>
            <a:r>
              <a:rPr lang="en-US" sz="700"/>
              <a:t>…</a:t>
            </a:r>
            <a:r>
              <a:rPr lang="en-US" sz="700" b="1" i="1"/>
              <a:t>“WHAT DO YOU WANT FROM ME?”</a:t>
            </a:r>
            <a:endParaRPr lang="en-US" sz="700"/>
          </a:p>
          <a:p>
            <a:r>
              <a:rPr lang="en-US" sz="700" i="1"/>
              <a:t>Chapter –  18</a:t>
            </a:r>
            <a:r>
              <a:rPr lang="en-US" sz="700"/>
              <a:t>…</a:t>
            </a:r>
            <a:r>
              <a:rPr lang="en-US" sz="700" b="1" i="1"/>
              <a:t>HOW THE AMERICAN ECONOMY IS SUPPOSED TO WORK</a:t>
            </a:r>
            <a:endParaRPr lang="en-US" sz="700"/>
          </a:p>
          <a:p>
            <a:r>
              <a:rPr lang="en-US" sz="700" i="1"/>
              <a:t>Chapter –  19</a:t>
            </a:r>
            <a:r>
              <a:rPr lang="en-US" sz="700"/>
              <a:t>…</a:t>
            </a:r>
            <a:r>
              <a:rPr lang="en-US" sz="700" b="1" i="1"/>
              <a:t>OBAMA AND THE MORLOCKS!</a:t>
            </a:r>
            <a:endParaRPr lang="en-US" sz="700"/>
          </a:p>
          <a:p>
            <a:r>
              <a:rPr lang="en-US" sz="700" i="1"/>
              <a:t>Chapter –  20</a:t>
            </a:r>
            <a:r>
              <a:rPr lang="en-US" sz="700"/>
              <a:t>…</a:t>
            </a:r>
            <a:r>
              <a:rPr lang="en-US" sz="700" b="1" i="1"/>
              <a:t>THE AMERICAN BIRTH DEFECT  “THE STAIN OF SLAVERY”</a:t>
            </a:r>
            <a:endParaRPr lang="en-US" sz="700"/>
          </a:p>
          <a:p>
            <a:r>
              <a:rPr lang="en-US" sz="700" i="1"/>
              <a:t>Chapter –  21</a:t>
            </a:r>
            <a:r>
              <a:rPr lang="en-US" sz="700"/>
              <a:t>…</a:t>
            </a:r>
            <a:r>
              <a:rPr lang="en-US" sz="700" b="1" i="1"/>
              <a:t>THE TREASON OF OBAMA &amp; CLINTON “Sleeping with the Enemy!”</a:t>
            </a:r>
            <a:endParaRPr lang="en-US" sz="700"/>
          </a:p>
          <a:p>
            <a:r>
              <a:rPr lang="en-US" sz="700" i="1"/>
              <a:t>Chapter –  22</a:t>
            </a:r>
            <a:r>
              <a:rPr lang="en-US" sz="700"/>
              <a:t>…</a:t>
            </a:r>
            <a:r>
              <a:rPr lang="en-US" sz="700" b="1" i="1"/>
              <a:t>INTERFAITH “DISCOURSE” – RITUAL SUICIDE!</a:t>
            </a:r>
            <a:endParaRPr lang="en-US" sz="700"/>
          </a:p>
          <a:p>
            <a:r>
              <a:rPr lang="en-US" sz="700" i="1"/>
              <a:t>Chapter –  23</a:t>
            </a:r>
            <a:r>
              <a:rPr lang="en-US" sz="700"/>
              <a:t>…</a:t>
            </a:r>
            <a:r>
              <a:rPr lang="en-US" sz="700" b="1" i="1"/>
              <a:t>ISLAM AND IQ!</a:t>
            </a:r>
            <a:endParaRPr lang="en-US" sz="700"/>
          </a:p>
          <a:p>
            <a:r>
              <a:rPr lang="en-US" sz="700" i="1"/>
              <a:t>Chapter –  24</a:t>
            </a:r>
            <a:r>
              <a:rPr lang="en-US" sz="700"/>
              <a:t>…</a:t>
            </a:r>
            <a:r>
              <a:rPr lang="en-US" sz="700" b="1" i="1"/>
              <a:t>“RELIGIOUSLY  AGGRAVATED  HARASSMENT”</a:t>
            </a:r>
            <a:endParaRPr lang="en-US" sz="700"/>
          </a:p>
          <a:p>
            <a:r>
              <a:rPr lang="en-US" sz="700" i="1"/>
              <a:t>Chapter –  25</a:t>
            </a:r>
            <a:r>
              <a:rPr lang="en-US" sz="700"/>
              <a:t>…</a:t>
            </a:r>
            <a:r>
              <a:rPr lang="en-US" sz="700" b="1" i="1"/>
              <a:t>“Defense Production Act of 1950” HITLER, MUSSOLINI, STALIN, MAO, OBAMA!  </a:t>
            </a:r>
          </a:p>
          <a:p>
            <a:r>
              <a:rPr lang="en-US" sz="700" i="1"/>
              <a:t>Chapter –  26</a:t>
            </a:r>
            <a:r>
              <a:rPr lang="en-US" sz="700"/>
              <a:t>…</a:t>
            </a:r>
            <a:r>
              <a:rPr lang="en-US" sz="700" b="1" i="1"/>
              <a:t>WHY MUSLIMS HATE JEWS!</a:t>
            </a:r>
            <a:endParaRPr lang="en-US" sz="700"/>
          </a:p>
          <a:p>
            <a:r>
              <a:rPr lang="en-US" sz="700" i="1"/>
              <a:t>Chapter –  27</a:t>
            </a:r>
            <a:r>
              <a:rPr lang="en-US" sz="700"/>
              <a:t>…</a:t>
            </a:r>
            <a:r>
              <a:rPr lang="en-US" sz="700" b="1" i="1"/>
              <a:t>THE ROOTS OF </a:t>
            </a:r>
            <a:r>
              <a:rPr lang="en-US" sz="700" b="1" i="1" u="sng"/>
              <a:t>MY</a:t>
            </a:r>
            <a:r>
              <a:rPr lang="en-US" sz="700"/>
              <a:t> </a:t>
            </a:r>
            <a:r>
              <a:rPr lang="en-US" sz="700" b="1" i="1"/>
              <a:t>ANTI-SEMITISM!</a:t>
            </a:r>
            <a:endParaRPr lang="en-US" sz="700"/>
          </a:p>
          <a:p>
            <a:r>
              <a:rPr lang="en-US" sz="700" i="1"/>
              <a:t>Chapter –  28</a:t>
            </a:r>
            <a:r>
              <a:rPr lang="en-US" sz="700"/>
              <a:t>…</a:t>
            </a:r>
            <a:r>
              <a:rPr lang="en-US" sz="700" b="1" i="1"/>
              <a:t>THE DEATH OF HONOR</a:t>
            </a:r>
            <a:endParaRPr lang="en-US" sz="700"/>
          </a:p>
          <a:p>
            <a:r>
              <a:rPr lang="en-US" sz="700" i="1"/>
              <a:t>Chapter –  29</a:t>
            </a:r>
            <a:r>
              <a:rPr lang="en-US" sz="700"/>
              <a:t>…</a:t>
            </a:r>
            <a:r>
              <a:rPr lang="en-US" sz="700" b="1" i="1"/>
              <a:t>BARACK OBAMA  FOR BETTER OR WORSE, FOR RICHER OR POORER….THE RESHAPING OF AMERICA</a:t>
            </a:r>
            <a:endParaRPr lang="en-US" sz="700"/>
          </a:p>
          <a:p>
            <a:r>
              <a:rPr lang="en-US" sz="700" i="1"/>
              <a:t>Chapter –  30</a:t>
            </a:r>
            <a:r>
              <a:rPr lang="en-US" sz="700"/>
              <a:t>…</a:t>
            </a:r>
            <a:r>
              <a:rPr lang="en-US" sz="700" b="1" i="1"/>
              <a:t>“THE RIGHT OF THE PEOPLE TO KEEP AND BEAR ARMS SHALL NOT BE INFRINGED”</a:t>
            </a:r>
            <a:endParaRPr lang="en-US" sz="700"/>
          </a:p>
          <a:p>
            <a:r>
              <a:rPr lang="en-US" sz="700" i="1"/>
              <a:t>Chapter –  31</a:t>
            </a:r>
            <a:r>
              <a:rPr lang="en-US" sz="700"/>
              <a:t>…</a:t>
            </a:r>
            <a:r>
              <a:rPr lang="en-US" sz="700" b="1" i="1"/>
              <a:t>“I APOLOGISE TO CHRISTIANS!”</a:t>
            </a:r>
            <a:endParaRPr lang="en-US" sz="700"/>
          </a:p>
          <a:p>
            <a:r>
              <a:rPr lang="en-US" sz="700" i="1"/>
              <a:t>Chapter –  32</a:t>
            </a:r>
            <a:r>
              <a:rPr lang="en-US" sz="700"/>
              <a:t>…</a:t>
            </a:r>
            <a:r>
              <a:rPr lang="en-US" sz="700" b="1" i="1"/>
              <a:t>MUSLIM PROPAGANDA</a:t>
            </a:r>
            <a:endParaRPr lang="en-US" sz="700"/>
          </a:p>
          <a:p>
            <a:r>
              <a:rPr lang="en-US" sz="700" i="1"/>
              <a:t>Chapter –  33</a:t>
            </a:r>
            <a:r>
              <a:rPr lang="en-US" sz="700"/>
              <a:t>…</a:t>
            </a:r>
            <a:r>
              <a:rPr lang="en-US" sz="700" b="1" i="1"/>
              <a:t>THE AMERICAN EXPERIMENT MAY BE OVER!</a:t>
            </a:r>
            <a:endParaRPr lang="en-US" sz="700"/>
          </a:p>
          <a:p>
            <a:r>
              <a:rPr lang="en-US" sz="700" i="1"/>
              <a:t>Chapter –  34</a:t>
            </a:r>
            <a:r>
              <a:rPr lang="en-US" sz="700"/>
              <a:t>…</a:t>
            </a:r>
            <a:r>
              <a:rPr lang="en-US" sz="700" b="1" i="1"/>
              <a:t>“IT’S THE CULTURE STUPID!”  The American Narrative v. the Islamic Narrative </a:t>
            </a:r>
            <a:endParaRPr lang="en-US" sz="700"/>
          </a:p>
          <a:p>
            <a:r>
              <a:rPr lang="en-US" sz="700" i="1"/>
              <a:t>Chapter –  35</a:t>
            </a:r>
            <a:r>
              <a:rPr lang="en-US" sz="700"/>
              <a:t>…</a:t>
            </a:r>
            <a:r>
              <a:rPr lang="en-US" sz="700" b="1" i="1"/>
              <a:t>“ISLAM – AMERICA’S CANCER?”</a:t>
            </a:r>
            <a:endParaRPr lang="en-US" sz="700"/>
          </a:p>
          <a:p>
            <a:r>
              <a:rPr lang="en-US" sz="700" i="1"/>
              <a:t>Chapter –  36</a:t>
            </a:r>
            <a:r>
              <a:rPr lang="en-US" sz="700"/>
              <a:t>…</a:t>
            </a:r>
            <a:r>
              <a:rPr lang="en-US" sz="700" b="1" i="1"/>
              <a:t>THE ISLAMIC STATE OF IRAQ &amp; SYRIA “ISIS” “MOHAMMED’S ISLAM” IS PURE ISLAM!</a:t>
            </a:r>
            <a:endParaRPr lang="en-US" sz="700"/>
          </a:p>
        </p:txBody>
      </p:sp>
      <p:pic>
        <p:nvPicPr>
          <p:cNvPr id="6" name="Content Placeholder 3" descr="CD Cove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876800" y="1752600"/>
            <a:ext cx="4038600" cy="3998913"/>
          </a:xfrm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Collection of 36 Articles </a:t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Peter Friedman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9063" y="1600200"/>
            <a:ext cx="4657725" cy="1016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Liberalism, the United States</a:t>
            </a:r>
            <a:br>
              <a:rPr lang="en-US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The Middle East</a:t>
            </a:r>
          </a:p>
          <a:p>
            <a:pPr algn="ctr">
              <a:defRPr/>
            </a:pPr>
            <a:r>
              <a:rPr lang="en-US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Connecting the Dots Between Them!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91175" y="5943600"/>
            <a:ext cx="309562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CD-PDF Format…....... $ 10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a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876800" y="2057400"/>
            <a:ext cx="3798888" cy="4525963"/>
          </a:xfrm>
          <a:ln w="1905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2390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The Muslim Invasion!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Caslon Pro Bold" pitchFamily="18" charset="0"/>
            </a:endParaRPr>
          </a:p>
        </p:txBody>
      </p:sp>
      <p:pic>
        <p:nvPicPr>
          <p:cNvPr id="1026" name="Picture 2" descr="https://upload.wikimedia.org/wikipedia/commons/thumb/6/6f/An_Aerial_View_of_the_Za%27atri_Refugee_Camp.jpg/1920px-An_Aerial_View_of_the_Za%27atri_Refugee_Cam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886200"/>
            <a:ext cx="4475163" cy="2743200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09600" y="1905000"/>
            <a:ext cx="3560763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This is how they are infiltrating.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7506" y="2768600"/>
            <a:ext cx="4576894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This is an encampment that exists now in </a:t>
            </a:r>
          </a:p>
          <a:p>
            <a:pPr>
              <a:defRPr/>
            </a:pPr>
            <a:r>
              <a:rPr lang="en-US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Zaatari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for Syrian refugees in Jordan.</a:t>
            </a:r>
          </a:p>
        </p:txBody>
      </p:sp>
      <p:sp>
        <p:nvSpPr>
          <p:cNvPr id="10" name="Down Arrow 9"/>
          <p:cNvSpPr/>
          <p:nvPr/>
        </p:nvSpPr>
        <p:spPr>
          <a:xfrm>
            <a:off x="3505200" y="3429000"/>
            <a:ext cx="304800" cy="38100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2" name="Straight Arrow Connector 11"/>
          <p:cNvCxnSpPr>
            <a:stCxn id="8" idx="3"/>
          </p:cNvCxnSpPr>
          <p:nvPr/>
        </p:nvCxnSpPr>
        <p:spPr>
          <a:xfrm>
            <a:off x="4170363" y="2074863"/>
            <a:ext cx="1468437" cy="1506537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858000" y="4191000"/>
            <a:ext cx="652463" cy="307975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25000"/>
              </a:schemeClr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C00000"/>
                </a:solidFill>
              </a:rPr>
              <a:t>Sicily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6172200" y="4495800"/>
            <a:ext cx="457200" cy="30480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629400" y="3810000"/>
            <a:ext cx="1049338" cy="307975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25000"/>
              </a:schemeClr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C00000"/>
                </a:solidFill>
              </a:rPr>
              <a:t>Milan Italy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5943600" y="4038600"/>
            <a:ext cx="685800" cy="30480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781800" y="3429000"/>
            <a:ext cx="911225" cy="307975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25000"/>
              </a:schemeClr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C00000"/>
                </a:solidFill>
              </a:rPr>
              <a:t>Hungary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6477000" y="3733800"/>
            <a:ext cx="304800" cy="45720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781800" y="3124200"/>
            <a:ext cx="801688" cy="307975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25000"/>
              </a:schemeClr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C00000"/>
                </a:solidFill>
              </a:rPr>
              <a:t>Austria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6248400" y="3429000"/>
            <a:ext cx="533400" cy="68580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781800" y="2819400"/>
            <a:ext cx="962025" cy="307975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25000"/>
              </a:schemeClr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C00000"/>
                </a:solidFill>
              </a:rPr>
              <a:t>Germany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6096000" y="3276600"/>
            <a:ext cx="685800" cy="60960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630363" y="2209800"/>
            <a:ext cx="1241425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WHY?</a:t>
            </a:r>
          </a:p>
        </p:txBody>
      </p:sp>
      <p:sp>
        <p:nvSpPr>
          <p:cNvPr id="24" name="Oval 23"/>
          <p:cNvSpPr/>
          <p:nvPr/>
        </p:nvSpPr>
        <p:spPr>
          <a:xfrm>
            <a:off x="5867400" y="4724400"/>
            <a:ext cx="457200" cy="457200"/>
          </a:xfrm>
          <a:prstGeom prst="ellipse">
            <a:avLst/>
          </a:prstGeom>
          <a:noFill/>
          <a:ln>
            <a:solidFill>
              <a:srgbClr val="0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5562600" y="4876800"/>
            <a:ext cx="447675" cy="21907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81000" y="2286000"/>
            <a:ext cx="3741738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don’t need to be relocated!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Block Arc 2"/>
          <p:cNvSpPr/>
          <p:nvPr/>
        </p:nvSpPr>
        <p:spPr>
          <a:xfrm rot="-1800000">
            <a:off x="5827960" y="4797328"/>
            <a:ext cx="356719" cy="242619"/>
          </a:xfrm>
          <a:prstGeom prst="blockArc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7" name="Picture 2" descr="http://counterjihadnews.files.wordpress.com/2012/02/20110630_gmbdrmedium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81913" y="61913"/>
            <a:ext cx="1309687" cy="1309687"/>
          </a:xfrm>
          <a:prstGeom prst="rect">
            <a:avLst/>
          </a:prstGeom>
          <a:ln w="28575"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0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24" grpId="0" animBg="1"/>
      <p:bldP spid="24" grpId="1" animBg="1"/>
      <p:bldP spid="30" grpId="0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7224713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4000" dirty="0" smtClean="0"/>
              <a:t>REFUGEE “FURNITURE”!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1676400"/>
            <a:ext cx="7514447" cy="5029200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2" descr="http://counterjihadnews.files.wordpress.com/2012/02/20110630_gmbdrmedium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81913" y="61913"/>
            <a:ext cx="1309687" cy="1309687"/>
          </a:xfrm>
          <a:prstGeom prst="rect">
            <a:avLst/>
          </a:prstGeom>
          <a:ln w="28575"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7224713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4000" dirty="0"/>
              <a:t>REFUGEE “FURNITURE”!</a:t>
            </a:r>
            <a:endParaRPr lang="en-US" sz="4000" dirty="0" smtClean="0"/>
          </a:p>
        </p:txBody>
      </p:sp>
      <p:pic>
        <p:nvPicPr>
          <p:cNvPr id="69636" name="Picture 4" descr="FakeFurn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850588"/>
            <a:ext cx="6934200" cy="4626412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 descr="http://counterjihadnews.files.wordpress.com/2012/02/20110630_gmbdrmedium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81913" y="61913"/>
            <a:ext cx="1309687" cy="1309687"/>
          </a:xfrm>
          <a:prstGeom prst="rect">
            <a:avLst/>
          </a:prstGeom>
          <a:ln w="28575"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8" descr="trojan-horse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57662" y="3776662"/>
            <a:ext cx="4529138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6934200" cy="10668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The Muslim Doctrine of Infiltration!</a:t>
            </a:r>
          </a:p>
        </p:txBody>
      </p:sp>
      <p:pic>
        <p:nvPicPr>
          <p:cNvPr id="8" name="Picture 2" descr="http://counterjihadnews.files.wordpress.com/2012/02/20110630_gmbdrmedium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81913" y="61913"/>
            <a:ext cx="1309687" cy="1309687"/>
          </a:xfrm>
          <a:prstGeom prst="rect">
            <a:avLst/>
          </a:prstGeom>
          <a:ln w="28575"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431529" y="2111514"/>
            <a:ext cx="7874271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From Dar-</a:t>
            </a:r>
            <a:r>
              <a:rPr lang="en-US" sz="4000" b="1" i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ul</a:t>
            </a:r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-Islam to </a:t>
            </a:r>
            <a:r>
              <a:rPr 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Dar-</a:t>
            </a:r>
            <a:r>
              <a:rPr lang="en-US" sz="4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ul</a:t>
            </a:r>
            <a:r>
              <a:rPr 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-</a:t>
            </a:r>
            <a:r>
              <a:rPr lang="en-US" sz="4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Harb</a:t>
            </a:r>
            <a:r>
              <a:rPr lang="en-US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!</a:t>
            </a:r>
            <a:endParaRPr lang="en-US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Caslon Pro Bold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200" y="2971800"/>
            <a:ext cx="4980851" cy="107721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Muslim 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“IMMIGRATION</a:t>
            </a:r>
            <a:r>
              <a:rPr lang="en-US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”</a:t>
            </a:r>
            <a:br>
              <a:rPr lang="en-US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</a:br>
            <a:r>
              <a:rPr lang="en-US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to 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America is now through</a:t>
            </a:r>
            <a:r>
              <a:rPr lang="en-US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:</a:t>
            </a:r>
            <a:endParaRPr lang="en-US" sz="3200" b="1" i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Caslon Pro Bold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4191000"/>
            <a:ext cx="4769254" cy="107721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Refugee Resettlement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Asylum </a:t>
            </a:r>
            <a:r>
              <a:rPr lang="en-US" sz="32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Programs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Caslon Pro Bold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0" descr="mosque-2015_smal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0188" y="1736725"/>
            <a:ext cx="7921625" cy="46640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54" name="Rectangle 53"/>
          <p:cNvSpPr/>
          <p:nvPr/>
        </p:nvSpPr>
        <p:spPr>
          <a:xfrm>
            <a:off x="7162800" y="4800600"/>
            <a:ext cx="1676400" cy="19050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5C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934200" y="4908550"/>
            <a:ext cx="609600" cy="152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934200" y="5518150"/>
            <a:ext cx="609600" cy="1524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934200" y="5822950"/>
            <a:ext cx="609600" cy="1524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934200" y="6127750"/>
            <a:ext cx="609600" cy="152400"/>
          </a:xfrm>
          <a:prstGeom prst="rect">
            <a:avLst/>
          </a:prstGeom>
          <a:solidFill>
            <a:srgbClr val="FF00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934200" y="6432550"/>
            <a:ext cx="609600" cy="152400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512" name="TextBox 44"/>
          <p:cNvSpPr txBox="1">
            <a:spLocks noChangeArrowheads="1"/>
          </p:cNvSpPr>
          <p:nvPr/>
        </p:nvSpPr>
        <p:spPr bwMode="auto">
          <a:xfrm>
            <a:off x="7620000" y="6324600"/>
            <a:ext cx="9604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Aharoni"/>
                <a:ea typeface="Aharoni"/>
                <a:cs typeface="Aharoni"/>
              </a:rPr>
              <a:t>250 - 550</a:t>
            </a:r>
          </a:p>
        </p:txBody>
      </p:sp>
      <p:sp>
        <p:nvSpPr>
          <p:cNvPr id="21513" name="TextBox 45"/>
          <p:cNvSpPr txBox="1">
            <a:spLocks noChangeArrowheads="1"/>
          </p:cNvSpPr>
          <p:nvPr/>
        </p:nvSpPr>
        <p:spPr bwMode="auto">
          <a:xfrm>
            <a:off x="7620000" y="6019800"/>
            <a:ext cx="9604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Aharoni"/>
                <a:ea typeface="Aharoni"/>
                <a:cs typeface="Aharoni"/>
              </a:rPr>
              <a:t>100 - 249</a:t>
            </a:r>
          </a:p>
        </p:txBody>
      </p:sp>
      <p:sp>
        <p:nvSpPr>
          <p:cNvPr id="21514" name="TextBox 46"/>
          <p:cNvSpPr txBox="1">
            <a:spLocks noChangeArrowheads="1"/>
          </p:cNvSpPr>
          <p:nvPr/>
        </p:nvSpPr>
        <p:spPr bwMode="auto">
          <a:xfrm>
            <a:off x="7620000" y="5715000"/>
            <a:ext cx="7683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Aharoni"/>
                <a:ea typeface="Aharoni"/>
                <a:cs typeface="Aharoni"/>
              </a:rPr>
              <a:t>50 - 99</a:t>
            </a:r>
          </a:p>
        </p:txBody>
      </p:sp>
      <p:sp>
        <p:nvSpPr>
          <p:cNvPr id="21515" name="TextBox 47"/>
          <p:cNvSpPr txBox="1">
            <a:spLocks noChangeArrowheads="1"/>
          </p:cNvSpPr>
          <p:nvPr/>
        </p:nvSpPr>
        <p:spPr bwMode="auto">
          <a:xfrm>
            <a:off x="7620000" y="5410200"/>
            <a:ext cx="7683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Aharoni"/>
                <a:ea typeface="Aharoni"/>
                <a:cs typeface="Aharoni"/>
              </a:rPr>
              <a:t>20 - 49</a:t>
            </a:r>
          </a:p>
        </p:txBody>
      </p:sp>
      <p:sp>
        <p:nvSpPr>
          <p:cNvPr id="21516" name="TextBox 48"/>
          <p:cNvSpPr txBox="1">
            <a:spLocks noChangeArrowheads="1"/>
          </p:cNvSpPr>
          <p:nvPr/>
        </p:nvSpPr>
        <p:spPr bwMode="auto">
          <a:xfrm>
            <a:off x="7620000" y="4800600"/>
            <a:ext cx="6080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Aharoni"/>
                <a:ea typeface="Aharoni"/>
                <a:cs typeface="Aharoni"/>
              </a:rPr>
              <a:t>0 -10</a:t>
            </a:r>
          </a:p>
        </p:txBody>
      </p:sp>
      <p:sp>
        <p:nvSpPr>
          <p:cNvPr id="21517" name="TextBox 49"/>
          <p:cNvSpPr txBox="1">
            <a:spLocks noChangeArrowheads="1"/>
          </p:cNvSpPr>
          <p:nvPr/>
        </p:nvSpPr>
        <p:spPr bwMode="auto">
          <a:xfrm>
            <a:off x="7620000" y="5105400"/>
            <a:ext cx="7683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Aharoni"/>
                <a:ea typeface="Aharoni"/>
                <a:cs typeface="Aharoni"/>
              </a:rPr>
              <a:t>10 - 19</a:t>
            </a:r>
          </a:p>
        </p:txBody>
      </p:sp>
      <p:sp>
        <p:nvSpPr>
          <p:cNvPr id="51" name="Rectangle 50"/>
          <p:cNvSpPr/>
          <p:nvPr/>
        </p:nvSpPr>
        <p:spPr>
          <a:xfrm>
            <a:off x="6934200" y="5213350"/>
            <a:ext cx="609600" cy="152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1981200" y="1524000"/>
            <a:ext cx="4114800" cy="461963"/>
          </a:xfrm>
          <a:prstGeom prst="rect">
            <a:avLst/>
          </a:prstGeom>
          <a:solidFill>
            <a:schemeClr val="bg1"/>
          </a:solidFill>
          <a:ln>
            <a:solidFill>
              <a:srgbClr val="0033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2060"/>
                </a:solidFill>
                <a:latin typeface="+mn-lt"/>
              </a:rPr>
              <a:t>MOSQUES IN AMERICA 2015</a:t>
            </a:r>
          </a:p>
        </p:txBody>
      </p:sp>
      <p:sp>
        <p:nvSpPr>
          <p:cNvPr id="56" name="Title 1"/>
          <p:cNvSpPr>
            <a:spLocks noGrp="1"/>
          </p:cNvSpPr>
          <p:nvPr>
            <p:ph type="title" idx="4294967295"/>
          </p:nvPr>
        </p:nvSpPr>
        <p:spPr>
          <a:xfrm>
            <a:off x="304800" y="152400"/>
            <a:ext cx="7543800" cy="125272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Ins="45720" rtlCol="0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Muslim “infiltration” </a:t>
            </a:r>
            <a:br>
              <a:rPr lang="en-US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into America since 9-11!</a:t>
            </a:r>
            <a:endParaRPr lang="en-US" sz="36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521" name="Picture 56" descr="muslim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2400" y="152400"/>
            <a:ext cx="1143000" cy="1143000"/>
          </a:xfrm>
          <a:prstGeom prst="rect">
            <a:avLst/>
          </a:prstGeom>
          <a:ln w="28575"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6" name="Oval 35"/>
          <p:cNvSpPr/>
          <p:nvPr/>
        </p:nvSpPr>
        <p:spPr>
          <a:xfrm>
            <a:off x="457200" y="3773488"/>
            <a:ext cx="1295400" cy="762000"/>
          </a:xfrm>
          <a:prstGeom prst="ellipse">
            <a:avLst/>
          </a:prstGeom>
          <a:solidFill>
            <a:srgbClr val="FFFF00"/>
          </a:solidFill>
          <a:ln>
            <a:solidFill>
              <a:srgbClr val="F331C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2895600" y="4800600"/>
            <a:ext cx="1295400" cy="762000"/>
          </a:xfrm>
          <a:prstGeom prst="ellipse">
            <a:avLst/>
          </a:prstGeom>
          <a:solidFill>
            <a:srgbClr val="FFFF00"/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4495800" y="3429000"/>
            <a:ext cx="838200" cy="533400"/>
          </a:xfrm>
          <a:prstGeom prst="ellipse">
            <a:avLst/>
          </a:prstGeom>
          <a:solidFill>
            <a:srgbClr val="FFFF00"/>
          </a:solidFill>
          <a:ln>
            <a:solidFill>
              <a:srgbClr val="F331C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4572000" y="3429000"/>
            <a:ext cx="752475" cy="584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Illinois</a:t>
            </a:r>
          </a:p>
          <a:p>
            <a:pPr algn="ctr">
              <a:defRPr/>
            </a:pP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</a:t>
            </a:r>
          </a:p>
        </p:txBody>
      </p:sp>
      <p:sp>
        <p:nvSpPr>
          <p:cNvPr id="42" name="Oval 41"/>
          <p:cNvSpPr/>
          <p:nvPr/>
        </p:nvSpPr>
        <p:spPr>
          <a:xfrm>
            <a:off x="4572000" y="2362200"/>
            <a:ext cx="990600" cy="685800"/>
          </a:xfrm>
          <a:prstGeom prst="ellipse">
            <a:avLst/>
          </a:prstGeom>
          <a:solidFill>
            <a:srgbClr val="FFFF00"/>
          </a:solidFill>
          <a:ln>
            <a:solidFill>
              <a:srgbClr val="F331C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4572000" y="2463800"/>
            <a:ext cx="1003300" cy="584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Michigan</a:t>
            </a:r>
          </a:p>
          <a:p>
            <a:pPr algn="ctr">
              <a:defRPr/>
            </a:pP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139</a:t>
            </a:r>
          </a:p>
        </p:txBody>
      </p:sp>
      <p:sp>
        <p:nvSpPr>
          <p:cNvPr id="45" name="Oval 44"/>
          <p:cNvSpPr/>
          <p:nvPr/>
        </p:nvSpPr>
        <p:spPr>
          <a:xfrm>
            <a:off x="5868988" y="2706688"/>
            <a:ext cx="990600" cy="685800"/>
          </a:xfrm>
          <a:prstGeom prst="ellipse">
            <a:avLst/>
          </a:prstGeom>
          <a:solidFill>
            <a:srgbClr val="FFFF00"/>
          </a:solidFill>
          <a:ln>
            <a:solidFill>
              <a:srgbClr val="F331C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5838825" y="2819400"/>
            <a:ext cx="1050925" cy="584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York</a:t>
            </a:r>
            <a:b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507</a:t>
            </a:r>
          </a:p>
        </p:txBody>
      </p:sp>
      <p:sp>
        <p:nvSpPr>
          <p:cNvPr id="47" name="Oval 46"/>
          <p:cNvSpPr/>
          <p:nvPr/>
        </p:nvSpPr>
        <p:spPr>
          <a:xfrm>
            <a:off x="5853113" y="5207000"/>
            <a:ext cx="990600" cy="685800"/>
          </a:xfrm>
          <a:prstGeom prst="ellipse">
            <a:avLst/>
          </a:prstGeom>
          <a:solidFill>
            <a:srgbClr val="FFFF00"/>
          </a:solidFill>
          <a:ln>
            <a:solidFill>
              <a:srgbClr val="F331C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5943600" y="5257800"/>
            <a:ext cx="809625" cy="584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Florida</a:t>
            </a:r>
          </a:p>
          <a:p>
            <a:pPr algn="ctr">
              <a:defRPr/>
            </a:pP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153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149600" y="4857750"/>
            <a:ext cx="787400" cy="6477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Texas</a:t>
            </a:r>
          </a:p>
          <a:p>
            <a:pPr algn="ctr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302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33400" y="3925888"/>
            <a:ext cx="1158875" cy="6461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California</a:t>
            </a:r>
          </a:p>
          <a:p>
            <a:pPr algn="ctr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haroni"/>
                <a:cs typeface="Arial" pitchFamily="34" charset="0"/>
              </a:rPr>
              <a:t>525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40" grpId="0" animBg="1"/>
      <p:bldP spid="41" grpId="0"/>
      <p:bldP spid="42" grpId="0" animBg="1"/>
      <p:bldP spid="44" grpId="0"/>
      <p:bldP spid="45" grpId="0" animBg="1"/>
      <p:bldP spid="46" grpId="0"/>
      <p:bldP spid="47" grpId="0" animBg="1"/>
      <p:bldP spid="48" grpId="0"/>
      <p:bldP spid="49" grpId="0"/>
      <p:bldP spid="5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http://counterjihadnews.files.wordpress.com/2012/02/20110630_gmbdrmedium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81913" y="61913"/>
            <a:ext cx="1309687" cy="1309687"/>
          </a:xfrm>
          <a:prstGeom prst="rect">
            <a:avLst/>
          </a:prstGeom>
          <a:ln w="28575"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387" name="Text Box 7"/>
          <p:cNvSpPr txBox="1">
            <a:spLocks noChangeArrowheads="1"/>
          </p:cNvSpPr>
          <p:nvPr/>
        </p:nvSpPr>
        <p:spPr bwMode="auto">
          <a:xfrm>
            <a:off x="1638300" y="1981200"/>
            <a:ext cx="5867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[2.216]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Fighting is enjoined on you…</a:t>
            </a:r>
          </a:p>
        </p:txBody>
      </p:sp>
      <p:pic>
        <p:nvPicPr>
          <p:cNvPr id="22531" name="Picture 11" descr="islam-s6-sharia-law-and-dhimmi-37-63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2543175"/>
            <a:ext cx="6838950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600200" y="3886200"/>
            <a:ext cx="37338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8" name="Diagram 7"/>
          <p:cNvGraphicFramePr/>
          <p:nvPr/>
        </p:nvGraphicFramePr>
        <p:xfrm>
          <a:off x="1676400" y="3810000"/>
          <a:ext cx="4876800" cy="25138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389313" y="3810000"/>
            <a:ext cx="2688557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Christians 60 million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89313" y="4343400"/>
            <a:ext cx="2305439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Hindus 80 million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89313" y="4876800"/>
            <a:ext cx="2690160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Buddhists 10 million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89313" y="5410200"/>
            <a:ext cx="2603598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Africans 120 million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89313" y="5867400"/>
            <a:ext cx="2834046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 = 270 million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457200" y="152400"/>
            <a:ext cx="7239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  <a:ea typeface="+mj-ea"/>
                <a:cs typeface="+mj-cs"/>
              </a:rPr>
              <a:t>What does the Koran say?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10" grpId="0"/>
      <p:bldP spid="11" grpId="0"/>
      <p:bldP spid="12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524000"/>
            <a:ext cx="9144000" cy="533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9458" name="Title 1"/>
          <p:cNvSpPr>
            <a:spLocks noGrp="1"/>
          </p:cNvSpPr>
          <p:nvPr>
            <p:ph type="title" idx="4294967295"/>
          </p:nvPr>
        </p:nvSpPr>
        <p:spPr>
          <a:xfrm>
            <a:off x="457200" y="152400"/>
            <a:ext cx="72390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What does the Koran say?</a:t>
            </a: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990600" y="1752600"/>
            <a:ext cx="7239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[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2.191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] </a:t>
            </a:r>
            <a:r>
              <a:rPr lang="en-US" sz="2400" b="1" dirty="0">
                <a:solidFill>
                  <a:srgbClr val="B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And kill them wherever you find them… such is the recompense of the unbelievers!</a:t>
            </a:r>
          </a:p>
        </p:txBody>
      </p:sp>
      <p:pic>
        <p:nvPicPr>
          <p:cNvPr id="19461" name="Picture 9" descr="US-Terroist-Camp-M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2667000"/>
            <a:ext cx="4092575" cy="3956050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3558" name="AutoShape 11" descr="Image result for muslim terrorists in oklahoma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59" name="AutoShape 15" descr="Image result for ramadan abdullah fresno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9464" name="Picture 17" descr="Image result for ramadan abdullah fresn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4000" y="3378200"/>
            <a:ext cx="4343400" cy="3251200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465" name="Text Box 19"/>
          <p:cNvSpPr txBox="1">
            <a:spLocks noChangeArrowheads="1"/>
          </p:cNvSpPr>
          <p:nvPr/>
        </p:nvSpPr>
        <p:spPr bwMode="auto">
          <a:xfrm>
            <a:off x="254000" y="2743200"/>
            <a:ext cx="4546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270 MILLION KILLED SINCE 622AD!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62125" y="2667000"/>
            <a:ext cx="2133600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2002 - 03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38921" y="3445672"/>
            <a:ext cx="3180679" cy="1815882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in California</a:t>
            </a:r>
          </a:p>
          <a:p>
            <a:pPr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2 - Santa Clara</a:t>
            </a:r>
          </a:p>
          <a:p>
            <a:pPr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1 - LA</a:t>
            </a:r>
          </a:p>
          <a:p>
            <a:pPr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1 - San Diego</a:t>
            </a:r>
          </a:p>
        </p:txBody>
      </p:sp>
      <p:sp>
        <p:nvSpPr>
          <p:cNvPr id="14" name="Oval 13"/>
          <p:cNvSpPr/>
          <p:nvPr/>
        </p:nvSpPr>
        <p:spPr>
          <a:xfrm>
            <a:off x="4491038" y="4089400"/>
            <a:ext cx="1243012" cy="1163638"/>
          </a:xfrm>
          <a:prstGeom prst="ellipse">
            <a:avLst/>
          </a:prstGeom>
          <a:noFill/>
          <a:ln w="57150">
            <a:solidFill>
              <a:srgbClr val="FFC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6" name="Picture 2" descr="http://counterjihadnews.files.wordpress.com/2012/02/20110630_gmbdrmedium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81913" y="61913"/>
            <a:ext cx="1309687" cy="1309687"/>
          </a:xfrm>
          <a:prstGeom prst="rect">
            <a:avLst/>
          </a:prstGeom>
          <a:ln w="28575"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/>
      <p:bldP spid="19465" grpId="0"/>
      <p:bldP spid="19465" grpId="1"/>
      <p:bldP spid="11" grpId="0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 idx="4294967295"/>
          </p:nvPr>
        </p:nvSpPr>
        <p:spPr>
          <a:xfrm>
            <a:off x="457200" y="152400"/>
            <a:ext cx="72390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What does the Koran say?</a:t>
            </a:r>
          </a:p>
        </p:txBody>
      </p:sp>
      <p:sp>
        <p:nvSpPr>
          <p:cNvPr id="18436" name="Text Box 7"/>
          <p:cNvSpPr txBox="1">
            <a:spLocks noChangeArrowheads="1"/>
          </p:cNvSpPr>
          <p:nvPr/>
        </p:nvSpPr>
        <p:spPr bwMode="auto">
          <a:xfrm>
            <a:off x="1662113" y="1676400"/>
            <a:ext cx="58197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[2.216] </a:t>
            </a:r>
            <a:r>
              <a:rPr lang="en-US" sz="2800" b="1" dirty="0">
                <a:solidFill>
                  <a:srgbClr val="B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Fighting is enjoined on you...</a:t>
            </a:r>
          </a:p>
        </p:txBody>
      </p:sp>
      <p:pic>
        <p:nvPicPr>
          <p:cNvPr id="18437" name="Picture 9" descr="children-of-jiha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2362200"/>
            <a:ext cx="6848475" cy="3824288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04800" y="6248400"/>
            <a:ext cx="8515280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This is what they teach their 5 and 6 year old Children</a:t>
            </a:r>
            <a:endParaRPr 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Caslon Pro Bold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4600" y="2438400"/>
            <a:ext cx="4146135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“THE ORPHANS”</a:t>
            </a:r>
            <a:endParaRPr lang="en-US" sz="3600" dirty="0">
              <a:solidFill>
                <a:srgbClr val="C00000"/>
              </a:solidFill>
            </a:endParaRPr>
          </a:p>
        </p:txBody>
      </p:sp>
      <p:pic>
        <p:nvPicPr>
          <p:cNvPr id="9" name="Picture 2" descr="http://counterjihadnews.files.wordpress.com/2012/02/20110630_gmbdrmedium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81913" y="61913"/>
            <a:ext cx="1309687" cy="1309687"/>
          </a:xfrm>
          <a:prstGeom prst="rect">
            <a:avLst/>
          </a:prstGeom>
          <a:ln w="28575"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 idx="4294967295"/>
          </p:nvPr>
        </p:nvSpPr>
        <p:spPr>
          <a:xfrm>
            <a:off x="457200" y="152400"/>
            <a:ext cx="72390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What does the Koran say?</a:t>
            </a:r>
          </a:p>
        </p:txBody>
      </p:sp>
      <p:sp>
        <p:nvSpPr>
          <p:cNvPr id="20483" name="Text Box 4"/>
          <p:cNvSpPr txBox="1">
            <a:spLocks noChangeArrowheads="1"/>
          </p:cNvSpPr>
          <p:nvPr/>
        </p:nvSpPr>
        <p:spPr bwMode="auto">
          <a:xfrm>
            <a:off x="685800" y="1600200"/>
            <a:ext cx="74676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[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8.39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]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And fight with them until…religion should be only for Allah </a:t>
            </a:r>
          </a:p>
        </p:txBody>
      </p:sp>
      <p:pic>
        <p:nvPicPr>
          <p:cNvPr id="20487" name="Picture 7" descr="afghan_cross_burn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7763" y="2667000"/>
            <a:ext cx="6848475" cy="3838575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041963" y="2590800"/>
            <a:ext cx="7060074" cy="58477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“PERSECUTION  of  CHRISTIANS”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7" name="Picture 2" descr="http://counterjihadnews.files.wordpress.com/2012/02/20110630_gmbdrmedium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81913" y="61913"/>
            <a:ext cx="1309687" cy="1309687"/>
          </a:xfrm>
          <a:prstGeom prst="rect">
            <a:avLst/>
          </a:prstGeom>
          <a:ln w="28575"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 idx="4294967295"/>
          </p:nvPr>
        </p:nvSpPr>
        <p:spPr>
          <a:xfrm>
            <a:off x="457200" y="152400"/>
            <a:ext cx="72390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What does the Koran say?</a:t>
            </a:r>
          </a:p>
        </p:txBody>
      </p:sp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457200" y="1524000"/>
            <a:ext cx="8382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[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8.12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]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I will cast terror into the hearts of those who disbelieve. Therefore strike off their heads and strike off every fingertip of them.</a:t>
            </a:r>
          </a:p>
        </p:txBody>
      </p:sp>
      <p:pic>
        <p:nvPicPr>
          <p:cNvPr id="9" name="Picture 8" descr="behead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3170237"/>
            <a:ext cx="4371975" cy="2452688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2226" name="Picture 2" descr="https://themuslimissue.files.wordpress.com/2013/05/punishment-for-reading-bible.jpg?w=6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3154362"/>
            <a:ext cx="3006725" cy="2484438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712425" y="5798403"/>
            <a:ext cx="4755661" cy="83099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“PUNISHMENT FOR READING </a:t>
            </a:r>
          </a:p>
          <a:p>
            <a:pPr>
              <a:defRPr/>
            </a:pP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A BIBLE IN SAUDI ARABIA”</a:t>
            </a:r>
            <a:endParaRPr lang="en-US" sz="2400" dirty="0">
              <a:solidFill>
                <a:srgbClr val="C0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4724400" y="4953000"/>
            <a:ext cx="914400" cy="68580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http://counterjihadnews.files.wordpress.com/2012/02/20110630_gmbdrmedium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81913" y="61913"/>
            <a:ext cx="1309687" cy="1309687"/>
          </a:xfrm>
          <a:prstGeom prst="rect">
            <a:avLst/>
          </a:prstGeom>
          <a:ln w="28575"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Which do you want?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85900" y="1820227"/>
            <a:ext cx="6172200" cy="48091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6350451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524000"/>
            <a:ext cx="9144000" cy="533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482" name="Title 1"/>
          <p:cNvSpPr>
            <a:spLocks noGrp="1"/>
          </p:cNvSpPr>
          <p:nvPr>
            <p:ph type="title" idx="4294967295"/>
          </p:nvPr>
        </p:nvSpPr>
        <p:spPr>
          <a:xfrm>
            <a:off x="457200" y="152400"/>
            <a:ext cx="72390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What does the Koran say?</a:t>
            </a: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457200" y="1600200"/>
            <a:ext cx="8305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[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8.12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] </a:t>
            </a:r>
            <a:r>
              <a:rPr lang="en-US" sz="2800" b="1" dirty="0">
                <a:solidFill>
                  <a:srgbClr val="B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I will cast terror into the hearts of those who disbelieve. Therefore strike off their heads!</a:t>
            </a:r>
          </a:p>
        </p:txBody>
      </p:sp>
      <p:sp>
        <p:nvSpPr>
          <p:cNvPr id="29701" name="AutoShape 7" descr="Image result for muslim terrorists in oklahoma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02" name="AutoShape 9" descr="Image result for muslim terrorists in oklahoma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03" name="AutoShape 11" descr="Image result for muslim terrorists in oklahoma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0488" name="Picture 17" descr="Image result for oklahoma beheading victi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59363" y="2819400"/>
            <a:ext cx="3440112" cy="3581400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489" name="Picture 19" descr="BLACK-MUSLIM-BEHEADING-MAIN-AR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819400"/>
            <a:ext cx="4419600" cy="3559175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2" descr="http://counterjihadnews.files.wordpress.com/2012/02/20110630_gmbdrmedium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81913" y="61913"/>
            <a:ext cx="1309687" cy="1309687"/>
          </a:xfrm>
          <a:prstGeom prst="rect">
            <a:avLst/>
          </a:prstGeom>
          <a:ln w="28575"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 idx="4294967295"/>
          </p:nvPr>
        </p:nvSpPr>
        <p:spPr>
          <a:xfrm>
            <a:off x="457200" y="152400"/>
            <a:ext cx="72390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What does the Koran say?</a:t>
            </a:r>
          </a:p>
        </p:txBody>
      </p:sp>
      <p:sp>
        <p:nvSpPr>
          <p:cNvPr id="19459" name="Text Box 4"/>
          <p:cNvSpPr txBox="1">
            <a:spLocks noChangeArrowheads="1"/>
          </p:cNvSpPr>
          <p:nvPr/>
        </p:nvSpPr>
        <p:spPr bwMode="auto">
          <a:xfrm>
            <a:off x="457200" y="1676400"/>
            <a:ext cx="85344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[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9.29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]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Fight those who do not believe in Allah…until they pay the tax in acknowledgment of superiority and they are in a state of subjection.</a:t>
            </a:r>
          </a:p>
        </p:txBody>
      </p:sp>
      <p:pic>
        <p:nvPicPr>
          <p:cNvPr id="19463" name="Picture 7" descr="jizyah-captu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3152775"/>
            <a:ext cx="5495925" cy="3552825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2" descr="http://counterjihadnews.files.wordpress.com/2012/02/20110630_gmbdrmedium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81913" y="61913"/>
            <a:ext cx="1309687" cy="1309687"/>
          </a:xfrm>
          <a:prstGeom prst="rect">
            <a:avLst/>
          </a:prstGeom>
          <a:ln w="28575"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 idx="4294967295"/>
          </p:nvPr>
        </p:nvSpPr>
        <p:spPr>
          <a:xfrm>
            <a:off x="381000" y="304800"/>
            <a:ext cx="7239000" cy="8382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SERIOUSLY?</a:t>
            </a:r>
          </a:p>
        </p:txBody>
      </p:sp>
      <p:pic>
        <p:nvPicPr>
          <p:cNvPr id="23555" name="Picture 7" descr="barack-obama-speech-united-nations-september-24-2014-islam-teaches-pea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3475" y="1905000"/>
            <a:ext cx="7096125" cy="4579938"/>
          </a:xfrm>
          <a:prstGeom prst="rect">
            <a:avLst/>
          </a:prstGeom>
          <a:ln w="38100">
            <a:solidFill>
              <a:srgbClr val="C000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2" descr="http://counterjihadnews.files.wordpress.com/2012/02/20110630_gmbdrmedium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81913" y="61913"/>
            <a:ext cx="1309687" cy="1309687"/>
          </a:xfrm>
          <a:prstGeom prst="rect">
            <a:avLst/>
          </a:prstGeom>
          <a:ln w="28575"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09600" y="76200"/>
            <a:ext cx="6324600" cy="125272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Ins="45720" rtlCol="0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American </a:t>
            </a:r>
            <a:r>
              <a:rPr lang="en-US" sz="3600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Socialist</a:t>
            </a:r>
            <a:r>
              <a:rPr lang="en-US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 Media!</a:t>
            </a:r>
            <a:endParaRPr lang="en-US" sz="36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Caslon Pro Bold" pitchFamily="18" charset="0"/>
            </a:endParaRPr>
          </a:p>
        </p:txBody>
      </p:sp>
      <p:pic>
        <p:nvPicPr>
          <p:cNvPr id="32770" name="Picture 6" descr="Medi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6900" y="96838"/>
            <a:ext cx="2044700" cy="1198562"/>
          </a:xfrm>
          <a:prstGeom prst="rect">
            <a:avLst/>
          </a:prstGeom>
          <a:ln w="28575">
            <a:solidFill>
              <a:srgbClr val="0D25D5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9637" name="TextBox 8"/>
          <p:cNvSpPr txBox="1">
            <a:spLocks noChangeArrowheads="1"/>
          </p:cNvSpPr>
          <p:nvPr/>
        </p:nvSpPr>
        <p:spPr bwMode="auto">
          <a:xfrm>
            <a:off x="5181600" y="2209800"/>
            <a:ext cx="3581400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BEWARE THE GOVERNMENT-MEDIA COMPLEX!</a:t>
            </a:r>
          </a:p>
        </p:txBody>
      </p:sp>
      <p:pic>
        <p:nvPicPr>
          <p:cNvPr id="69638" name="Picture 9" descr="corruptio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4498975"/>
            <a:ext cx="3417664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 b="69792"/>
          <a:stretch>
            <a:fillRect/>
          </a:stretch>
        </p:blipFill>
        <p:spPr bwMode="auto">
          <a:xfrm>
            <a:off x="177800" y="2133600"/>
            <a:ext cx="5156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 t="30208" r="79803"/>
          <a:stretch>
            <a:fillRect/>
          </a:stretch>
        </p:blipFill>
        <p:spPr bwMode="auto">
          <a:xfrm>
            <a:off x="177800" y="3429000"/>
            <a:ext cx="1041400" cy="299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/>
          <a:srcRect l="34975" t="30208" r="50247"/>
          <a:stretch>
            <a:fillRect/>
          </a:stretch>
        </p:blipFill>
        <p:spPr bwMode="auto">
          <a:xfrm>
            <a:off x="1981200" y="3429000"/>
            <a:ext cx="762000" cy="299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/>
          <a:srcRect l="49754" t="30208" r="35468"/>
          <a:stretch>
            <a:fillRect/>
          </a:stretch>
        </p:blipFill>
        <p:spPr bwMode="auto">
          <a:xfrm>
            <a:off x="2743200" y="3429000"/>
            <a:ext cx="762000" cy="299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/>
          <a:srcRect l="64532" t="30208" r="20689"/>
          <a:stretch>
            <a:fillRect/>
          </a:stretch>
        </p:blipFill>
        <p:spPr bwMode="auto">
          <a:xfrm>
            <a:off x="3505200" y="3429000"/>
            <a:ext cx="762000" cy="299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/>
          <a:srcRect l="79311" t="30208"/>
          <a:stretch>
            <a:fillRect/>
          </a:stretch>
        </p:blipFill>
        <p:spPr bwMode="auto">
          <a:xfrm>
            <a:off x="4267200" y="3429000"/>
            <a:ext cx="1066800" cy="299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/>
          <a:srcRect l="20197" t="30208" r="65025"/>
          <a:stretch>
            <a:fillRect/>
          </a:stretch>
        </p:blipFill>
        <p:spPr bwMode="auto">
          <a:xfrm>
            <a:off x="1219200" y="3429000"/>
            <a:ext cx="762000" cy="299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9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9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3"/>
          <p:cNvSpPr txBox="1">
            <a:spLocks noChangeArrowheads="1"/>
          </p:cNvSpPr>
          <p:nvPr/>
        </p:nvSpPr>
        <p:spPr bwMode="auto">
          <a:xfrm>
            <a:off x="838200" y="1900238"/>
            <a:ext cx="74676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The 1980 Refugee Act was sponsored by </a:t>
            </a:r>
          </a:p>
        </p:txBody>
      </p:sp>
      <p:sp>
        <p:nvSpPr>
          <p:cNvPr id="33795" name="AutoShape 5" descr="Image result for ted kennedy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796" name="AutoShape 7" descr="Image result for ted kennedy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5606" name="Picture 13" descr="Image result for jimmy cart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9800" y="4191000"/>
            <a:ext cx="1446213" cy="2152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607" name="Picture 15" descr="Image result for joe bid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4191000"/>
            <a:ext cx="1439863" cy="2171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608" name="Picture 19" descr="Image result for ted kennedy imag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4191000"/>
            <a:ext cx="1635125" cy="2152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1971675" y="2743200"/>
            <a:ext cx="5200650" cy="12620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It was signed into law by JIMMY CARTER!</a:t>
            </a:r>
          </a:p>
          <a:p>
            <a:pPr algn="ctr">
              <a:defRPr/>
            </a:pP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ctr">
              <a:defRPr/>
            </a:pPr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WHY?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14600" y="2438400"/>
            <a:ext cx="1738313" cy="3698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Ted Kennedy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102100" y="2438400"/>
            <a:ext cx="2222500" cy="3698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and JOE BIDEN! 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idx="4294967295"/>
          </p:nvPr>
        </p:nvSpPr>
        <p:spPr>
          <a:xfrm>
            <a:off x="457200" y="152400"/>
            <a:ext cx="72390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The Refugee Act of 1980</a:t>
            </a:r>
          </a:p>
        </p:txBody>
      </p:sp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838200" y="1892300"/>
            <a:ext cx="7467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Because the </a:t>
            </a:r>
            <a:r>
              <a:rPr lang="en-US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DEMOCRATS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 decided by putting</a:t>
            </a:r>
          </a:p>
          <a:p>
            <a:pPr algn="ctr"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more 3</a:t>
            </a:r>
            <a:r>
              <a:rPr lang="en-US" sz="28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rd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 World immigrants on welfare, they would create more </a:t>
            </a:r>
            <a:r>
              <a:rPr lang="en-US" sz="28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DEMOCRAT</a:t>
            </a:r>
            <a:r>
              <a:rPr lang="en-US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  </a:t>
            </a:r>
            <a:r>
              <a:rPr lang="en-US" sz="28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VOTERS!</a:t>
            </a:r>
          </a:p>
        </p:txBody>
      </p:sp>
      <p:pic>
        <p:nvPicPr>
          <p:cNvPr id="16" name="Picture 2" descr="http://counterjihadnews.files.wordpress.com/2012/02/20110630_gmbdrmedium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81913" y="61913"/>
            <a:ext cx="1309687" cy="1309687"/>
          </a:xfrm>
          <a:prstGeom prst="rect">
            <a:avLst/>
          </a:prstGeom>
          <a:ln w="28575"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/>
      <p:bldP spid="25602" grpId="1"/>
      <p:bldP spid="11" grpId="0"/>
      <p:bldP spid="11" grpId="1"/>
      <p:bldP spid="12" grpId="0"/>
      <p:bldP spid="12" grpId="1"/>
      <p:bldP spid="14" grpId="0"/>
      <p:bldP spid="14" grpId="1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3"/>
          <p:cNvSpPr txBox="1">
            <a:spLocks noChangeArrowheads="1"/>
          </p:cNvSpPr>
          <p:nvPr/>
        </p:nvSpPr>
        <p:spPr bwMode="auto">
          <a:xfrm>
            <a:off x="381000" y="1858963"/>
            <a:ext cx="83820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TED KENNEDY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started the refugee flooding in 1965 under President JOHNSON 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with  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VIETNAMESE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Caslon Pro Bold" pitchFamily="18" charset="0"/>
            </a:endParaRPr>
          </a:p>
        </p:txBody>
      </p:sp>
      <p:pic>
        <p:nvPicPr>
          <p:cNvPr id="27653" name="Picture 7" descr="Image result for lyndon johns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4427538"/>
            <a:ext cx="2105025" cy="217170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4820" name="AutoShape 9" descr="Image result for lyndon johnson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438400" y="2667000"/>
            <a:ext cx="4264309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That’s a FACT! Look it up!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457200" y="152400"/>
            <a:ext cx="7239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  <a:ea typeface="+mj-ea"/>
                <a:cs typeface="+mj-cs"/>
              </a:rPr>
              <a:t>The Refugee Act of 1980</a:t>
            </a:r>
          </a:p>
        </p:txBody>
      </p:sp>
      <p:pic>
        <p:nvPicPr>
          <p:cNvPr id="2" name="Picture 2" descr="https://temple3.files.wordpress.com/2008/06/bill_clinton_yeahihitit.jpg?w=281&amp;h=3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4838" y="4351338"/>
            <a:ext cx="2139950" cy="227806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228600" y="3124200"/>
            <a:ext cx="8763000" cy="9239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CHILDREN OF THESE SOMALIES ARE NOW FIGHTING WITH </a:t>
            </a: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ISIS!</a:t>
            </a:r>
          </a:p>
          <a:p>
            <a:pPr algn="ctr">
              <a:defRPr/>
            </a:pPr>
            <a:endParaRPr lang="en-US" b="1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ctr">
              <a:defRPr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That’s a FACT! Look it up!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Picture 2" descr="https://themuslimissue.files.wordpress.com/2014/11/somali-pedo-gang-britain.jpg?w=350&amp;h=200&amp;crop=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4572000"/>
            <a:ext cx="3333750" cy="1905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762000" y="1847850"/>
            <a:ext cx="74676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BILL CLINTON then imported  </a:t>
            </a:r>
            <a:r>
              <a:rPr lang="en-US" sz="24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THOUSANDS</a:t>
            </a:r>
            <a:r>
              <a:rPr lang="en-US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of </a:t>
            </a:r>
            <a:r>
              <a:rPr lang="en-US" sz="2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SOMALIES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into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  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Minnesota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and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Arkansas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putting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them on welfare!</a:t>
            </a:r>
          </a:p>
        </p:txBody>
      </p:sp>
      <p:pic>
        <p:nvPicPr>
          <p:cNvPr id="15" name="Picture 2" descr="http://counterjihadnews.files.wordpress.com/2012/02/20110630_gmbdrmedium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81913" y="61913"/>
            <a:ext cx="1309687" cy="1309687"/>
          </a:xfrm>
          <a:prstGeom prst="rect">
            <a:avLst/>
          </a:prstGeom>
          <a:ln w="28575"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/>
      <p:bldP spid="27650" grpId="1"/>
      <p:bldP spid="9" grpId="0"/>
      <p:bldP spid="9" grpId="1"/>
      <p:bldP spid="12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 idx="4294967295"/>
          </p:nvPr>
        </p:nvSpPr>
        <p:spPr>
          <a:xfrm>
            <a:off x="457200" y="152400"/>
            <a:ext cx="72390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The Refugee Act of 1980</a:t>
            </a:r>
          </a:p>
        </p:txBody>
      </p:sp>
      <p:sp>
        <p:nvSpPr>
          <p:cNvPr id="30722" name="TextBox 3"/>
          <p:cNvSpPr txBox="1">
            <a:spLocks noChangeArrowheads="1"/>
          </p:cNvSpPr>
          <p:nvPr/>
        </p:nvSpPr>
        <p:spPr bwMode="auto">
          <a:xfrm>
            <a:off x="838200" y="1752600"/>
            <a:ext cx="78486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REFUGEES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ASSYLEES</a:t>
            </a:r>
          </a:p>
          <a:p>
            <a:pPr algn="ctr">
              <a:defRPr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immediately get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2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ALL FEDERAL  BENEFITS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" y="3505200"/>
            <a:ext cx="1049338" cy="3698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CASH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800" y="3926152"/>
            <a:ext cx="1573213" cy="3698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HOUSING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4800" y="4347104"/>
            <a:ext cx="2165350" cy="3698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FOOD STAMPS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4800" y="4768056"/>
            <a:ext cx="2297113" cy="3698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MEDICAL CARE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4800" y="5189008"/>
            <a:ext cx="2185988" cy="3698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EMPLOYMENT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4800" y="5609960"/>
            <a:ext cx="1885950" cy="3698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EDUCATION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4800" y="6030912"/>
            <a:ext cx="2514600" cy="3698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LEGAL SERVICES</a:t>
            </a:r>
          </a:p>
        </p:txBody>
      </p:sp>
      <p:pic>
        <p:nvPicPr>
          <p:cNvPr id="15" name="Picture 2" descr="http://counterjihadnews.files.wordpress.com/2012/02/20110630_gmbdrmedium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81913" y="61913"/>
            <a:ext cx="1309687" cy="1309687"/>
          </a:xfrm>
          <a:prstGeom prst="rect">
            <a:avLst/>
          </a:prstGeom>
          <a:ln w="28575"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4" name="Picture 10" descr="http://www.chidiukwu.com/wp-content/uploads/2015/11/syrian-refugees-new-orleans-680x365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429000"/>
            <a:ext cx="5702126" cy="3060701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1671697"/>
            <a:ext cx="8068469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Obama’s first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hipment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 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10,000 Syrian Refugees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due to arrive in 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Orleans</a:t>
            </a:r>
          </a:p>
          <a:p>
            <a:pPr algn="ctr"/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Awaiting flights to the US</a:t>
            </a:r>
            <a:endParaRPr 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2" grpId="0"/>
      <p:bldP spid="2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Content Placeholder 6" descr="refuge-travel-documen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30350" y="1981200"/>
            <a:ext cx="6348413" cy="4443413"/>
          </a:xfrm>
          <a:ln w="1905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2771" name="Picture 3" descr="C:\Program Files\Microsoft Office\MEDIA\OFFICE12\Bullets\BD21298_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4191000"/>
            <a:ext cx="1676400" cy="457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2" descr="http://counterjihadnews.files.wordpress.com/2012/02/20110630_gmbdrmedium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81913" y="61913"/>
            <a:ext cx="1309687" cy="1309687"/>
          </a:xfrm>
          <a:prstGeom prst="rect">
            <a:avLst/>
          </a:prstGeom>
          <a:ln w="28575"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083078" y="381000"/>
            <a:ext cx="4698722" cy="76944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The </a:t>
            </a:r>
            <a:r>
              <a:rPr lang="en-US" sz="4400" b="1" i="1" dirty="0" smtClean="0">
                <a:solidFill>
                  <a:srgbClr val="CB81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GOLD CARD!</a:t>
            </a:r>
            <a:endParaRPr lang="en-US" sz="4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Content Placeholder 3" descr="Homeland Security Doc-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62000" y="1676400"/>
            <a:ext cx="4419600" cy="5038725"/>
          </a:xfrm>
        </p:spPr>
      </p:pic>
      <p:pic>
        <p:nvPicPr>
          <p:cNvPr id="33797" name="Picture 7" descr="Image result for privacy policy"/>
          <p:cNvPicPr>
            <a:picLocks noChangeAspect="1" noChangeArrowheads="1"/>
          </p:cNvPicPr>
          <p:nvPr/>
        </p:nvPicPr>
        <p:blipFill>
          <a:blip r:embed="rId3" cstate="print"/>
          <a:srcRect l="20833" t="9524"/>
          <a:stretch>
            <a:fillRect/>
          </a:stretch>
        </p:blipFill>
        <p:spPr bwMode="auto">
          <a:xfrm>
            <a:off x="5486400" y="2895600"/>
            <a:ext cx="3142129" cy="3142129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7" name="Picture 2" descr="http://counterjihadnews.files.wordpress.com/2012/02/20110630_gmbdrmedium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81913" y="61913"/>
            <a:ext cx="1309687" cy="1309687"/>
          </a:xfrm>
          <a:prstGeom prst="rect">
            <a:avLst/>
          </a:prstGeom>
          <a:ln w="28575"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52400" y="304800"/>
            <a:ext cx="7440755" cy="76944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They get </a:t>
            </a:r>
            <a:r>
              <a:rPr lang="en-US" sz="44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PRIVACY RIGHTS!</a:t>
            </a:r>
            <a:endParaRPr lang="en-US" sz="4400" dirty="0">
              <a:solidFill>
                <a:srgbClr val="C00000"/>
              </a:solidFill>
            </a:endParaRPr>
          </a:p>
        </p:txBody>
      </p:sp>
      <p:sp>
        <p:nvSpPr>
          <p:cNvPr id="3" name="Striped Right Arrow 2"/>
          <p:cNvSpPr/>
          <p:nvPr/>
        </p:nvSpPr>
        <p:spPr>
          <a:xfrm>
            <a:off x="685800" y="4139242"/>
            <a:ext cx="1257300" cy="807244"/>
          </a:xfrm>
          <a:prstGeom prst="stripedRightArrow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7224713" cy="868362"/>
          </a:xfr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They get </a:t>
            </a: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WORK PERMITS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!</a:t>
            </a:r>
          </a:p>
        </p:txBody>
      </p:sp>
      <p:pic>
        <p:nvPicPr>
          <p:cNvPr id="34818" name="Content Placeholder 3" descr="employment-authorization-car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600200"/>
            <a:ext cx="5911850" cy="5029200"/>
          </a:xfrm>
        </p:spPr>
      </p:pic>
      <p:pic>
        <p:nvPicPr>
          <p:cNvPr id="34820" name="Picture 5" descr="Image result for somalies chickens tys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3657600"/>
            <a:ext cx="4572000" cy="2805113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4821" name="Text Box 6"/>
          <p:cNvSpPr txBox="1">
            <a:spLocks noChangeArrowheads="1"/>
          </p:cNvSpPr>
          <p:nvPr/>
        </p:nvSpPr>
        <p:spPr bwMode="auto">
          <a:xfrm>
            <a:off x="6172200" y="2436813"/>
            <a:ext cx="1771650" cy="915987"/>
          </a:xfrm>
          <a:prstGeom prst="rect">
            <a:avLst/>
          </a:prstGeom>
          <a:solidFill>
            <a:schemeClr val="bg1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/>
              <a:t>TYSON</a:t>
            </a:r>
          </a:p>
          <a:p>
            <a:pPr>
              <a:defRPr/>
            </a:pPr>
            <a:r>
              <a:rPr lang="en-US" b="1" dirty="0"/>
              <a:t>CHICKEN</a:t>
            </a:r>
          </a:p>
          <a:p>
            <a:pPr>
              <a:defRPr/>
            </a:pPr>
            <a:r>
              <a:rPr lang="en-US" b="1" dirty="0"/>
              <a:t>IN ARKANSAS</a:t>
            </a:r>
          </a:p>
        </p:txBody>
      </p:sp>
      <p:pic>
        <p:nvPicPr>
          <p:cNvPr id="7" name="Picture 2" descr="http://counterjihadnews.files.wordpress.com/2012/02/20110630_gmbdrmedium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81913" y="61913"/>
            <a:ext cx="1309687" cy="1309687"/>
          </a:xfrm>
          <a:prstGeom prst="rect">
            <a:avLst/>
          </a:prstGeom>
          <a:ln w="28575"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8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8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8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505200" y="0"/>
            <a:ext cx="5638800" cy="6858000"/>
          </a:xfrm>
          <a:prstGeom prst="rect">
            <a:avLst/>
          </a:prstGeom>
          <a:solidFill>
            <a:schemeClr val="bg1"/>
          </a:solidFill>
          <a:ln>
            <a:solidFill>
              <a:srgbClr val="84A7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1" name="Picture 20" descr="Untitled-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32225" y="1752600"/>
            <a:ext cx="5083175" cy="30495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340" name="Picture 6" descr="bomb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930" y="3657600"/>
            <a:ext cx="302895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Text Box 9"/>
          <p:cNvSpPr txBox="1">
            <a:spLocks noChangeArrowheads="1"/>
          </p:cNvSpPr>
          <p:nvPr/>
        </p:nvSpPr>
        <p:spPr bwMode="auto">
          <a:xfrm>
            <a:off x="457200" y="417513"/>
            <a:ext cx="2597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PETER M. FRIEDMAN</a:t>
            </a:r>
          </a:p>
          <a:p>
            <a:pPr algn="ctr"/>
            <a:r>
              <a:rPr lang="en-US" b="1" dirty="0"/>
              <a:t>www.IslamThreat.com</a:t>
            </a:r>
          </a:p>
        </p:txBody>
      </p:sp>
      <p:sp>
        <p:nvSpPr>
          <p:cNvPr id="13318" name="Text Box 10"/>
          <p:cNvSpPr txBox="1">
            <a:spLocks noChangeArrowheads="1"/>
          </p:cNvSpPr>
          <p:nvPr/>
        </p:nvSpPr>
        <p:spPr bwMode="auto">
          <a:xfrm>
            <a:off x="554435" y="5751493"/>
            <a:ext cx="235994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n-US" sz="28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TICKING</a:t>
            </a:r>
            <a:br>
              <a:rPr lang="en-US" sz="28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TIMEBOMB!</a:t>
            </a:r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4211638" y="5311775"/>
            <a:ext cx="43307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CONSPIRACY TO CHANGE THE</a:t>
            </a:r>
          </a:p>
          <a:p>
            <a:pPr algn="ctr">
              <a:defRPr/>
            </a:pP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DEMOGRAPHIC OF AMERICA!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3505201" y="152400"/>
            <a:ext cx="5562600" cy="14700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solidFill>
                  <a:srgbClr val="8989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000" dirty="0" smtClean="0">
                <a:solidFill>
                  <a:srgbClr val="8989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Muslim Invasion of America</a:t>
            </a:r>
            <a:b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2" descr="http://counterjihadnews.files.wordpress.com/2012/02/20110630_gmbdrmedium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9562" y="1611756"/>
            <a:ext cx="1309687" cy="1309687"/>
          </a:xfrm>
          <a:prstGeom prst="rect">
            <a:avLst/>
          </a:prstGeom>
          <a:ln w="28575"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21583" y="2979003"/>
            <a:ext cx="2825645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 For </a:t>
            </a:r>
            <a:b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World Domination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54890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37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/>
      <p:bldP spid="13320" grpId="0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Content Placeholder 3" descr="permanent-resident-green-car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06613" y="1676400"/>
            <a:ext cx="6884987" cy="4953000"/>
          </a:xfrm>
        </p:spPr>
      </p:pic>
      <p:pic>
        <p:nvPicPr>
          <p:cNvPr id="37892" name="Picture 6" descr="Image result for muslim in america naturalized oa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208338"/>
            <a:ext cx="4114800" cy="2976562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1295400" y="373559"/>
            <a:ext cx="5859296" cy="76944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4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Then </a:t>
            </a:r>
            <a:r>
              <a:rPr lang="en-US" sz="4400" b="1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GREEN CARDS!</a:t>
            </a:r>
            <a:endParaRPr lang="en-US" sz="4400" dirty="0"/>
          </a:p>
        </p:txBody>
      </p:sp>
      <p:pic>
        <p:nvPicPr>
          <p:cNvPr id="7" name="Picture 2" descr="http://counterjihadnews.files.wordpress.com/2012/02/20110630_gmbdrmedium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81913" y="61913"/>
            <a:ext cx="1309687" cy="1309687"/>
          </a:xfrm>
          <a:prstGeom prst="rect">
            <a:avLst/>
          </a:prstGeom>
          <a:ln w="28575"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71628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Refugee Admissions - 2015</a:t>
            </a:r>
          </a:p>
        </p:txBody>
      </p:sp>
      <p:pic>
        <p:nvPicPr>
          <p:cNvPr id="38914" name="Content Placeholder 3" descr="Refugee Estimates 2015-1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b="8397"/>
          <a:stretch/>
        </p:blipFill>
        <p:spPr>
          <a:xfrm>
            <a:off x="287337" y="1752600"/>
            <a:ext cx="3903663" cy="457200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8916" name="TextBox 5"/>
          <p:cNvSpPr txBox="1">
            <a:spLocks noChangeArrowheads="1"/>
          </p:cNvSpPr>
          <p:nvPr/>
        </p:nvSpPr>
        <p:spPr bwMode="auto">
          <a:xfrm>
            <a:off x="4437063" y="1752600"/>
            <a:ext cx="4554537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Congress  receives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“THE REFUGEE  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REPORT” </a:t>
            </a: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at the start of EACH YEAR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Estimated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number of Refugees  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The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Preferred </a:t>
            </a:r>
            <a:r>
              <a:rPr lang="en-US" sz="2000" b="1" u="sng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STATES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and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u="sng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CITIES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The Specific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NGO </a:t>
            </a: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Contractors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(Only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" y="3200400"/>
            <a:ext cx="2971800" cy="954107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dirty="0">
                <a:latin typeface="Adobe Caslon Pro Bold" pitchFamily="18" charset="0"/>
              </a:rPr>
              <a:t>Proposed Refugee ADMISSIONS</a:t>
            </a:r>
          </a:p>
          <a:p>
            <a:pPr algn="ctr">
              <a:defRPr/>
            </a:pPr>
            <a:r>
              <a:rPr lang="en-US" sz="1400" dirty="0">
                <a:latin typeface="Adobe Caslon Pro Bold" pitchFamily="18" charset="0"/>
              </a:rPr>
              <a:t>FOR </a:t>
            </a:r>
          </a:p>
          <a:p>
            <a:pPr algn="ctr">
              <a:defRPr/>
            </a:pPr>
            <a:r>
              <a:rPr lang="en-US" sz="1400" dirty="0">
                <a:latin typeface="Adobe Caslon Pro Bold" pitchFamily="18" charset="0"/>
              </a:rPr>
              <a:t>Fiscal Year 2015</a:t>
            </a:r>
          </a:p>
          <a:p>
            <a:pPr algn="ctr">
              <a:defRPr/>
            </a:pPr>
            <a:r>
              <a:rPr lang="en-US" sz="1400" dirty="0">
                <a:latin typeface="Adobe Caslon Pro Bold" pitchFamily="18" charset="0"/>
              </a:rPr>
              <a:t>Report to Congress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333500" y="2286000"/>
            <a:ext cx="647700" cy="91440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105400" y="4171890"/>
            <a:ext cx="3748270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9 Approved!) </a:t>
            </a: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 Settle Them!</a:t>
            </a:r>
            <a:endParaRPr lang="en-US" sz="2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4724400" y="4876800"/>
            <a:ext cx="40386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DO THEY READ IT? 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Did they read;</a:t>
            </a:r>
          </a:p>
          <a:p>
            <a:pPr lvl="1">
              <a:buFont typeface="Wingdings" pitchFamily="2" charset="2"/>
              <a:buChar char="§"/>
              <a:defRPr/>
            </a:pP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Obamacare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 lvl="1">
              <a:buFont typeface="Wingdings" pitchFamily="2" charset="2"/>
              <a:buChar char="§"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Iran-Nuclear</a:t>
            </a:r>
          </a:p>
        </p:txBody>
      </p:sp>
      <p:pic>
        <p:nvPicPr>
          <p:cNvPr id="13" name="Picture 2" descr="http://counterjihadnews.files.wordpress.com/2012/02/20110630_gmbdrmedium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81913" y="61913"/>
            <a:ext cx="1309687" cy="1309687"/>
          </a:xfrm>
          <a:prstGeom prst="rect">
            <a:avLst/>
          </a:prstGeom>
          <a:ln w="28575"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8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89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89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38200" y="6044625"/>
            <a:ext cx="7391400" cy="584775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6383 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REFUGEES ADMITTED TO CALIFORNIA IN 2013!</a:t>
            </a:r>
            <a:b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800" dirty="0">
                <a:solidFill>
                  <a:schemeClr val="bg1"/>
                </a:solidFill>
              </a:rPr>
              <a:t>b</a:t>
            </a:r>
          </a:p>
        </p:txBody>
      </p:sp>
      <p:pic>
        <p:nvPicPr>
          <p:cNvPr id="8" name="Picture 2" descr="http://counterjihadnews.files.wordpress.com/2012/02/20110630_gmbdrmedium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81913" y="61913"/>
            <a:ext cx="1309687" cy="1309687"/>
          </a:xfrm>
          <a:prstGeom prst="rect">
            <a:avLst/>
          </a:prstGeom>
          <a:ln w="28575"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1066800" y="1676400"/>
            <a:ext cx="7163371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During FY 2013, 63 % of the refugees resettled </a:t>
            </a:r>
            <a:b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in 12 states.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8200" y="2514600"/>
            <a:ext cx="5280613" cy="107721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majority were placed in;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10.7 %..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TEXAS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3352800"/>
            <a:ext cx="4535216" cy="7386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9.1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%.... </a:t>
            </a:r>
            <a:r>
              <a:rPr lang="en-US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CALIFORNIA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838200" y="4015466"/>
            <a:ext cx="4572000" cy="646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lvl="1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6.6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%....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MICHIGAN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8200" y="4504289"/>
            <a:ext cx="3941335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lvl="1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5.7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%.... NEW YORK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38200" y="4953000"/>
            <a:ext cx="3610091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lvl="1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5.2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%.... FLORIDA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95400" y="5481935"/>
            <a:ext cx="3218958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342900" lvl="1" indent="-342900"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4.4 %....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ARIZONA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457200" y="76200"/>
            <a:ext cx="716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>
              <a:defRPr/>
            </a:pPr>
            <a:r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Refugee Admissions - 2015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Caslon Pro Bold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10" grpId="0"/>
      <p:bldP spid="11" grpId="0"/>
      <p:bldP spid="12" grpId="0"/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 idx="4294967295"/>
          </p:nvPr>
        </p:nvSpPr>
        <p:spPr>
          <a:xfrm>
            <a:off x="457200" y="76200"/>
            <a:ext cx="71628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Refugee Admissions - 2015</a:t>
            </a:r>
          </a:p>
        </p:txBody>
      </p:sp>
      <p:sp>
        <p:nvSpPr>
          <p:cNvPr id="40965" name="Rectangle 6"/>
          <p:cNvSpPr>
            <a:spLocks noChangeArrowheads="1"/>
          </p:cNvSpPr>
          <p:nvPr/>
        </p:nvSpPr>
        <p:spPr bwMode="auto">
          <a:xfrm>
            <a:off x="1219200" y="1676400"/>
            <a:ext cx="7543800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($ MILLIONS) </a:t>
            </a:r>
          </a:p>
          <a:p>
            <a:pPr algn="ctr">
              <a:defRPr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</a:t>
            </a: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4006" y="2514600"/>
            <a:ext cx="6647974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DEPARTMENT OF HOMELAND SECURITY </a:t>
            </a:r>
          </a:p>
          <a:p>
            <a:pPr>
              <a:defRPr/>
            </a:pP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Refugee Processing  	 	   $33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4006" y="3540125"/>
            <a:ext cx="7571303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DEPARTMENT OF STATE </a:t>
            </a:r>
          </a:p>
          <a:p>
            <a:pPr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Refugee Admissions  	 	  $418 	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4006" y="4565650"/>
            <a:ext cx="7818038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DEPARTMENT OF HEALTH AND HUMAN SERVICES </a:t>
            </a:r>
          </a:p>
          <a:p>
            <a:pPr>
              <a:defRPr/>
            </a:pP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Office of Refugee Resettlement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</a:p>
          <a:p>
            <a:pPr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Refugee Resettlement  	 	  $608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1206" y="5943600"/>
            <a:ext cx="761939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 	                                      $1,059 BILLION!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2" descr="http://counterjihadnews.files.wordpress.com/2012/02/20110630_gmbdrmedium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81913" y="61913"/>
            <a:ext cx="1309687" cy="1309687"/>
          </a:xfrm>
          <a:prstGeom prst="rect">
            <a:avLst/>
          </a:prstGeom>
          <a:ln w="28575"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5" grpId="0"/>
      <p:bldP spid="5" grpId="0"/>
      <p:bldP spid="6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0866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Congress knows!</a:t>
            </a:r>
          </a:p>
        </p:txBody>
      </p:sp>
      <p:pic>
        <p:nvPicPr>
          <p:cNvPr id="41986" name="Content Placeholder 3" descr="Refugee Report-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2901" b="2840"/>
          <a:stretch>
            <a:fillRect/>
          </a:stretch>
        </p:blipFill>
        <p:spPr>
          <a:xfrm>
            <a:off x="152400" y="1600200"/>
            <a:ext cx="4138613" cy="5105400"/>
          </a:xfrm>
        </p:spPr>
      </p:pic>
      <p:pic>
        <p:nvPicPr>
          <p:cNvPr id="41987" name="Picture 4" descr="Refugee Dollar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647825"/>
            <a:ext cx="3713163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Refugee Dollars.jpg"/>
          <p:cNvPicPr>
            <a:picLocks noChangeAspect="1"/>
          </p:cNvPicPr>
          <p:nvPr/>
        </p:nvPicPr>
        <p:blipFill>
          <a:blip r:embed="rId3" cstate="print"/>
          <a:srcRect t="16978" b="51679"/>
          <a:stretch>
            <a:fillRect/>
          </a:stretch>
        </p:blipFill>
        <p:spPr bwMode="auto">
          <a:xfrm>
            <a:off x="4038600" y="2514600"/>
            <a:ext cx="4826000" cy="2079625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 rot="20340000">
            <a:off x="649375" y="3605370"/>
            <a:ext cx="2959143" cy="1477328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GET THE REPORT!</a:t>
            </a:r>
          </a:p>
          <a:p>
            <a:pPr algn="ctr">
              <a:defRPr/>
            </a:pPr>
            <a:endParaRPr lang="en-US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en-US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THE</a:t>
            </a:r>
          </a:p>
          <a:p>
            <a:pPr algn="ctr">
              <a:defRPr/>
            </a:pPr>
            <a:r>
              <a:rPr lang="en-US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NUMBERS AND </a:t>
            </a:r>
          </a:p>
          <a:p>
            <a:pPr algn="ctr">
              <a:defRPr/>
            </a:pPr>
            <a:r>
              <a:rPr lang="en-US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INFORMATION IS HERE</a:t>
            </a:r>
          </a:p>
        </p:txBody>
      </p:sp>
      <p:sp>
        <p:nvSpPr>
          <p:cNvPr id="8" name="Right Arrow 7"/>
          <p:cNvSpPr/>
          <p:nvPr/>
        </p:nvSpPr>
        <p:spPr>
          <a:xfrm rot="20400000">
            <a:off x="3292475" y="3476625"/>
            <a:ext cx="762000" cy="22860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9" name="Picture 2" descr="http://counterjihadnews.files.wordpress.com/2012/02/20110630_gmbdrmedium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81913" y="61913"/>
            <a:ext cx="1309687" cy="1309687"/>
          </a:xfrm>
          <a:prstGeom prst="rect">
            <a:avLst/>
          </a:prstGeom>
          <a:ln w="28575"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2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 idx="4294967295"/>
          </p:nvPr>
        </p:nvSpPr>
        <p:spPr>
          <a:xfrm>
            <a:off x="457200" y="152400"/>
            <a:ext cx="70866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Congress knows!</a:t>
            </a:r>
          </a:p>
        </p:txBody>
      </p:sp>
      <p:sp>
        <p:nvSpPr>
          <p:cNvPr id="43011" name="Text Box 6"/>
          <p:cNvSpPr txBox="1">
            <a:spLocks noChangeArrowheads="1"/>
          </p:cNvSpPr>
          <p:nvPr/>
        </p:nvSpPr>
        <p:spPr bwMode="auto">
          <a:xfrm>
            <a:off x="1219200" y="1662728"/>
            <a:ext cx="6248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FY2013 WE ADMITTED </a:t>
            </a:r>
            <a:r>
              <a:rPr lang="en-US" sz="24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MALE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MUSLIM REFUGEES FROM THESE COUNTRIES: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3000" y="2550616"/>
            <a:ext cx="6569427" cy="415498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COUNTRY			AMT	AGE</a:t>
            </a:r>
          </a:p>
          <a:p>
            <a:pPr>
              <a:defRPr/>
            </a:pP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  <a:defRPr/>
            </a:pP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AFGHANISTAN  </a:t>
            </a:r>
            <a:r>
              <a:rPr lang="en-US" sz="24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..…………………… 661  </a:t>
            </a:r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(23</a:t>
            </a: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>
              <a:lnSpc>
                <a:spcPct val="150000"/>
              </a:lnSpc>
              <a:defRPr/>
            </a:pP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BHUTHAN          …………………… </a:t>
            </a:r>
            <a:r>
              <a:rPr lang="en-US" sz="24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9134  </a:t>
            </a:r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(28</a:t>
            </a: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>
              <a:lnSpc>
                <a:spcPct val="150000"/>
              </a:lnSpc>
              <a:defRPr/>
            </a:pPr>
            <a:r>
              <a:rPr lang="en-US" sz="24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BURMA	      ……..…………… 16299  </a:t>
            </a:r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(23</a:t>
            </a: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>
              <a:lnSpc>
                <a:spcPct val="150000"/>
              </a:lnSpc>
              <a:defRPr/>
            </a:pP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IRAQ	            </a:t>
            </a:r>
            <a:r>
              <a:rPr lang="en-US" sz="24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…….......………… 19488  </a:t>
            </a:r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(28</a:t>
            </a: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>
              <a:lnSpc>
                <a:spcPct val="150000"/>
              </a:lnSpc>
              <a:defRPr/>
            </a:pP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SOMALIA           </a:t>
            </a:r>
            <a:r>
              <a:rPr lang="en-US" sz="24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………….………… 7608  </a:t>
            </a:r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(22)</a:t>
            </a:r>
            <a:b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SUDAN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      </a:t>
            </a:r>
            <a:r>
              <a:rPr lang="en-US" sz="24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………………….… 2160  </a:t>
            </a:r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(27)</a:t>
            </a:r>
            <a:endParaRPr lang="en-US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 descr="http://counterjihadnews.files.wordpress.com/2012/02/20110630_gmbdrmedium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81913" y="61913"/>
            <a:ext cx="1309687" cy="1309687"/>
          </a:xfrm>
          <a:prstGeom prst="rect">
            <a:avLst/>
          </a:prstGeom>
          <a:ln w="28575"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0866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Muslim Terrorists in the US?</a:t>
            </a:r>
          </a:p>
        </p:txBody>
      </p:sp>
      <p:sp>
        <p:nvSpPr>
          <p:cNvPr id="46082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609600"/>
          </a:xfrm>
        </p:spPr>
        <p:txBody>
          <a:bodyPr/>
          <a:lstStyle/>
          <a:p>
            <a:pPr marL="457200" lvl="1" indent="0" algn="ctr" eaLnBrk="1" hangingPunct="1">
              <a:lnSpc>
                <a:spcPct val="90000"/>
              </a:lnSpc>
              <a:buNone/>
              <a:defRPr/>
            </a:pP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The FBI is way off!</a:t>
            </a:r>
          </a:p>
        </p:txBody>
      </p:sp>
      <p:pic>
        <p:nvPicPr>
          <p:cNvPr id="46084" name="Picture 7" descr="Image result for muslims stabb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2871787"/>
            <a:ext cx="6594239" cy="36814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2" descr="http://counterjihadnews.files.wordpress.com/2012/02/20110630_gmbdrmedium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81913" y="61913"/>
            <a:ext cx="1309687" cy="1309687"/>
          </a:xfrm>
          <a:prstGeom prst="rect">
            <a:avLst/>
          </a:prstGeom>
          <a:ln w="28575"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60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2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75438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Who is Running the </a:t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</a:b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Refugee Scam?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-682729" y="2230735"/>
            <a:ext cx="58537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2">
              <a:buFont typeface="Wingdings" pitchFamily="2" charset="2"/>
              <a:buChar char="q"/>
            </a:pPr>
            <a:r>
              <a:rPr lang="en-US" sz="2400" b="1" i="1" dirty="0"/>
              <a:t>  </a:t>
            </a:r>
            <a:r>
              <a:rPr lang="en-US" sz="2400" b="1" i="1" dirty="0" smtClean="0"/>
              <a:t> Church </a:t>
            </a:r>
            <a:r>
              <a:rPr lang="en-US" sz="2400" b="1" i="1" dirty="0"/>
              <a:t>World Service (CWS)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-682729" y="2637135"/>
            <a:ext cx="718158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2">
              <a:buFont typeface="Wingdings" pitchFamily="2" charset="2"/>
              <a:buChar char="q"/>
            </a:pPr>
            <a:r>
              <a:rPr lang="en-US" sz="2400" b="1" i="1" dirty="0"/>
              <a:t>   Hebrew Immigrant Aid Society (HIAS) 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-682729" y="3043535"/>
            <a:ext cx="70871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2">
              <a:buFont typeface="Wingdings" pitchFamily="2" charset="2"/>
              <a:buChar char="q"/>
            </a:pPr>
            <a:r>
              <a:rPr lang="en-US" sz="2400" b="1" i="1" dirty="0"/>
              <a:t>  </a:t>
            </a:r>
            <a:r>
              <a:rPr lang="en-US" sz="2400" b="1" i="1" dirty="0" smtClean="0"/>
              <a:t> Episcopal </a:t>
            </a:r>
            <a:r>
              <a:rPr lang="en-US" sz="2400" b="1" i="1" dirty="0"/>
              <a:t>Migration Ministries (EMM)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-682729" y="3449935"/>
            <a:ext cx="90733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2">
              <a:buFont typeface="Wingdings" pitchFamily="2" charset="2"/>
              <a:buChar char="q"/>
            </a:pPr>
            <a:r>
              <a:rPr lang="en-US" sz="2400" b="1" i="1" dirty="0"/>
              <a:t>   Lutheran Immigration and Refugee Services (LIRS)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-682729" y="3856335"/>
            <a:ext cx="982672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2">
              <a:buFont typeface="Wingdings" pitchFamily="2" charset="2"/>
              <a:buChar char="q"/>
            </a:pPr>
            <a:r>
              <a:rPr lang="en-US" sz="2400" b="1" i="1" dirty="0"/>
              <a:t>   United States Conference of Catholic </a:t>
            </a:r>
            <a:r>
              <a:rPr lang="en-US" sz="2400" b="1" i="1" dirty="0" smtClean="0"/>
              <a:t>Bishops (</a:t>
            </a:r>
            <a:r>
              <a:rPr lang="en-US" sz="2400" b="1" i="1" dirty="0"/>
              <a:t>USCCB</a:t>
            </a:r>
            <a:r>
              <a:rPr lang="en-US" sz="2400" b="1" i="1" dirty="0" smtClean="0"/>
              <a:t>) </a:t>
            </a:r>
            <a:endParaRPr lang="en-US" sz="2400" b="1" i="1" dirty="0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-682729" y="4262735"/>
            <a:ext cx="607332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2">
              <a:buFont typeface="Wingdings" pitchFamily="2" charset="2"/>
              <a:buChar char="q"/>
            </a:pPr>
            <a:r>
              <a:rPr lang="en-US" sz="2400" b="1" i="1" dirty="0"/>
              <a:t>   World Relief Corporation (WR)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-682729" y="5329535"/>
            <a:ext cx="92079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2">
              <a:buFont typeface="Wingdings" pitchFamily="2" charset="2"/>
              <a:buChar char="q"/>
            </a:pPr>
            <a:r>
              <a:rPr lang="en-US" sz="2400" b="1" i="1"/>
              <a:t>   Ethiopian Community Development Council (ECDC)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-682729" y="5710535"/>
            <a:ext cx="72458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2">
              <a:buFont typeface="Wingdings" pitchFamily="2" charset="2"/>
              <a:buChar char="q"/>
            </a:pPr>
            <a:r>
              <a:rPr lang="en-US" sz="2400" b="1" i="1"/>
              <a:t>   International Rescue Committee (IRC) 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31671" y="6091535"/>
            <a:ext cx="82381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lvl="2">
              <a:buFont typeface="Wingdings" pitchFamily="2" charset="2"/>
              <a:buChar char="q"/>
            </a:pPr>
            <a:r>
              <a:rPr lang="en-US" sz="2400" b="1" i="1" dirty="0"/>
              <a:t> </a:t>
            </a:r>
            <a:r>
              <a:rPr lang="en-US" sz="2400" b="1" i="1" dirty="0" smtClean="0"/>
              <a:t>  US </a:t>
            </a:r>
            <a:r>
              <a:rPr lang="en-US" sz="2400" b="1" i="1" dirty="0"/>
              <a:t>Committee for Refugee and Immigrants (USCRI)</a:t>
            </a:r>
          </a:p>
        </p:txBody>
      </p:sp>
      <p:pic>
        <p:nvPicPr>
          <p:cNvPr id="15" name="Picture 2" descr="http://counterjihadnews.files.wordpress.com/2012/02/20110630_gmbdrmedium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81913" y="61913"/>
            <a:ext cx="1309687" cy="1309687"/>
          </a:xfrm>
          <a:prstGeom prst="rect">
            <a:avLst/>
          </a:prstGeom>
          <a:ln w="28575"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609600" y="1676400"/>
            <a:ext cx="4015843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lvl="1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6 Religious 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Charities</a:t>
            </a:r>
            <a:endParaRPr lang="en-US" sz="2800" dirty="0"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000" y="4800600"/>
            <a:ext cx="1895071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lvl="1"/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3 Secular</a:t>
            </a:r>
            <a:endParaRPr lang="en-US" sz="2800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2" grpId="0"/>
      <p:bldP spid="13" grpId="0"/>
      <p:bldP spid="14" grpId="0"/>
      <p:bldP spid="3" grpId="0"/>
      <p:bldP spid="1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0866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Follow the Money! </a:t>
            </a:r>
            <a:br>
              <a:rPr lang="en-US" sz="4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</a:br>
            <a:r>
              <a:rPr lang="en-US" sz="40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It’s Billions!</a:t>
            </a:r>
          </a:p>
        </p:txBody>
      </p:sp>
      <p:pic>
        <p:nvPicPr>
          <p:cNvPr id="7" name="Picture 2" descr="http://counterjihadnews.files.wordpress.com/2012/02/20110630_gmbdrmedium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81913" y="61913"/>
            <a:ext cx="1309687" cy="1309687"/>
          </a:xfrm>
          <a:prstGeom prst="rect">
            <a:avLst/>
          </a:prstGeom>
          <a:ln w="28575"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http://watrnews.com/wp-content/uploads/2013/01/money-in-hand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5180469"/>
            <a:ext cx="1990725" cy="1257300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04800" y="1752600"/>
            <a:ext cx="6292043" cy="230832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342900" lvl="2" indent="-342900" eaLnBrk="1" hangingPunct="1">
              <a:buFont typeface="Wingdings" pitchFamily="2" charset="2"/>
              <a:buChar char="q"/>
            </a:pP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Church World Service (CWS)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         (Internal Revenue Form 990)</a:t>
            </a:r>
          </a:p>
          <a:p>
            <a:pPr marL="800100" lvl="3" indent="-342900" eaLnBrk="1" hangingPunct="1">
              <a:buFont typeface="Wingdings" pitchFamily="2" charset="2"/>
              <a:buChar char="q"/>
            </a:pP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Total revenue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$76,185,774</a:t>
            </a:r>
          </a:p>
          <a:p>
            <a:pPr marL="800100" lvl="3" indent="-342900" eaLnBrk="1" hangingPunct="1">
              <a:buFont typeface="Wingdings" pitchFamily="2" charset="2"/>
              <a:buChar char="q"/>
            </a:pP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Govt. grants 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$45,431,781</a:t>
            </a:r>
          </a:p>
          <a:p>
            <a:pPr marL="800100" lvl="3" indent="-342900" eaLnBrk="1" hangingPunct="1">
              <a:buFont typeface="Wingdings" pitchFamily="2" charset="2"/>
              <a:buChar char="q"/>
            </a:pP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Percent taxpayer funded: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60%</a:t>
            </a:r>
          </a:p>
          <a:p>
            <a:pPr marL="800100" lvl="3" indent="-342900" eaLnBrk="1" hangingPunct="1">
              <a:buFont typeface="Wingdings" pitchFamily="2" charset="2"/>
              <a:buChar char="q"/>
            </a:pP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Top salary: 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$286,000 </a:t>
            </a:r>
            <a:endParaRPr lang="en-US" sz="20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4191000"/>
            <a:ext cx="8101898" cy="224676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342900" lvl="2" indent="-342900">
              <a:buFont typeface="Wingdings" pitchFamily="2" charset="2"/>
              <a:buChar char="q"/>
              <a:defRPr/>
            </a:pP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Ethiopian Community Development Council (ECDC)</a:t>
            </a:r>
            <a:r>
              <a:rPr lang="en-US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b="1" i="1" dirty="0"/>
              <a:t>         </a:t>
            </a:r>
            <a:r>
              <a:rPr lang="en-US" sz="2000" i="1" dirty="0"/>
              <a:t>(Internal Revenue Form 990)</a:t>
            </a:r>
          </a:p>
          <a:p>
            <a:pPr marL="800100" lvl="3" indent="-342900">
              <a:buFont typeface="Wingdings" pitchFamily="2" charset="2"/>
              <a:buChar char="q"/>
              <a:defRPr/>
            </a:pPr>
            <a:r>
              <a:rPr lang="en-US" sz="2400" b="1" i="1" dirty="0"/>
              <a:t>Total Revenue: </a:t>
            </a:r>
            <a:r>
              <a:rPr lang="en-US" sz="2800" b="1" i="1" dirty="0">
                <a:solidFill>
                  <a:srgbClr val="C00000"/>
                </a:solidFill>
              </a:rPr>
              <a:t>$15,244,802</a:t>
            </a:r>
          </a:p>
          <a:p>
            <a:pPr marL="800100" lvl="3" indent="-342900">
              <a:buFont typeface="Wingdings" pitchFamily="2" charset="2"/>
              <a:buChar char="q"/>
              <a:defRPr/>
            </a:pPr>
            <a:r>
              <a:rPr lang="en-US" sz="2000" b="1" i="1" dirty="0"/>
              <a:t>Govt. grants </a:t>
            </a:r>
            <a:r>
              <a:rPr lang="en-US" sz="2000" b="1" i="1" dirty="0">
                <a:solidFill>
                  <a:srgbClr val="C00000"/>
                </a:solidFill>
              </a:rPr>
              <a:t>$14,609,687</a:t>
            </a:r>
          </a:p>
          <a:p>
            <a:pPr marL="800100" lvl="3" indent="-342900">
              <a:buFont typeface="Wingdings" pitchFamily="2" charset="2"/>
              <a:buChar char="q"/>
              <a:defRPr/>
            </a:pPr>
            <a:r>
              <a:rPr lang="en-US" sz="2400" b="1" i="1" dirty="0"/>
              <a:t>Percent taxpayer funded: </a:t>
            </a:r>
            <a:r>
              <a:rPr lang="en-US" sz="2800" b="1" i="1" dirty="0">
                <a:solidFill>
                  <a:srgbClr val="C00000"/>
                </a:solidFill>
              </a:rPr>
              <a:t>96%</a:t>
            </a:r>
          </a:p>
          <a:p>
            <a:pPr marL="800100" lvl="3" indent="-342900">
              <a:buFont typeface="Wingdings" pitchFamily="2" charset="2"/>
              <a:buChar char="q"/>
              <a:defRPr/>
            </a:pPr>
            <a:r>
              <a:rPr lang="en-US" sz="2000" b="1" i="1" dirty="0"/>
              <a:t> Top salary: </a:t>
            </a:r>
            <a:r>
              <a:rPr lang="en-US" sz="2000" b="1" i="1" dirty="0">
                <a:solidFill>
                  <a:srgbClr val="C00000"/>
                </a:solidFill>
              </a:rPr>
              <a:t>$233,228 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13" name="Striped Right Arrow 12"/>
          <p:cNvSpPr/>
          <p:nvPr/>
        </p:nvSpPr>
        <p:spPr>
          <a:xfrm flipH="1">
            <a:off x="5524323" y="4953000"/>
            <a:ext cx="355249" cy="361384"/>
          </a:xfrm>
          <a:prstGeom prst="stripedRightArrow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triped Right Arrow 13"/>
          <p:cNvSpPr/>
          <p:nvPr/>
        </p:nvSpPr>
        <p:spPr>
          <a:xfrm flipH="1">
            <a:off x="5791200" y="5658416"/>
            <a:ext cx="355249" cy="361384"/>
          </a:xfrm>
          <a:prstGeom prst="stripedRightArrow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triped Right Arrow 14"/>
          <p:cNvSpPr/>
          <p:nvPr/>
        </p:nvSpPr>
        <p:spPr>
          <a:xfrm flipH="1">
            <a:off x="5943600" y="3352800"/>
            <a:ext cx="355249" cy="361384"/>
          </a:xfrm>
          <a:prstGeom prst="stripedRightArrow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triped Right Arrow 15"/>
          <p:cNvSpPr/>
          <p:nvPr/>
        </p:nvSpPr>
        <p:spPr>
          <a:xfrm flipH="1">
            <a:off x="5410200" y="2590800"/>
            <a:ext cx="355249" cy="361384"/>
          </a:xfrm>
          <a:prstGeom prst="stripedRightArrow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3" grpId="0" animBg="1"/>
      <p:bldP spid="14" grpId="0" animBg="1"/>
      <p:bldP spid="15" grpId="0" animBg="1"/>
      <p:bldP spid="1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8659" y="4114800"/>
            <a:ext cx="7938541" cy="230832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342900" lvl="2" indent="-342900">
              <a:buFont typeface="Wingdings" pitchFamily="2" charset="2"/>
              <a:buChar char="q"/>
              <a:defRPr/>
            </a:pP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Hebrew Immigrant Aid Society (HIAS)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(Form 990 filed under HIAS, not the full name)</a:t>
            </a:r>
            <a:endParaRPr lang="en-US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3" indent="-342900">
              <a:buFont typeface="Wingdings" pitchFamily="2" charset="2"/>
              <a:buChar char="q"/>
              <a:defRPr/>
            </a:pP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Total Revenue: 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$25,418,714</a:t>
            </a:r>
          </a:p>
          <a:p>
            <a:pPr marL="800100" lvl="3" indent="-342900">
              <a:buFont typeface="Wingdings" pitchFamily="2" charset="2"/>
              <a:buChar char="q"/>
              <a:defRPr/>
            </a:pP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Govt. grants </a:t>
            </a:r>
            <a:r>
              <a:rPr lang="en-US" sz="20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  <a:r>
              <a:rPr lang="en-US" sz="20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15,426,116 </a:t>
            </a:r>
            <a:endParaRPr lang="en-US" sz="2000" i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3" indent="-342900">
              <a:buFont typeface="Wingdings" pitchFamily="2" charset="2"/>
              <a:buChar char="q"/>
              <a:defRPr/>
            </a:pPr>
            <a:r>
              <a:rPr lang="en-US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Percent taxpayer funded: </a:t>
            </a:r>
            <a:r>
              <a:rPr lang="en-US" sz="28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61%</a:t>
            </a:r>
          </a:p>
          <a:p>
            <a:pPr marL="800100" lvl="3" indent="-342900">
              <a:buFont typeface="Wingdings" pitchFamily="2" charset="2"/>
              <a:buChar char="q"/>
              <a:defRPr/>
            </a:pPr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Top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salary: </a:t>
            </a:r>
            <a:r>
              <a:rPr lang="en-US" sz="20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$323,162 </a:t>
            </a: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0866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Follow the Money! </a:t>
            </a:r>
            <a:br>
              <a:rPr lang="en-US" sz="4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</a:br>
            <a:r>
              <a:rPr lang="en-US" sz="40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It’s Billions!</a:t>
            </a:r>
          </a:p>
        </p:txBody>
      </p:sp>
      <p:pic>
        <p:nvPicPr>
          <p:cNvPr id="10" name="Picture 2" descr="http://watrnews.com/wp-content/uploads/2013/01/money-in-hand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3200" y="5029200"/>
            <a:ext cx="1990725" cy="1257300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http://counterjihadnews.files.wordpress.com/2012/02/20110630_gmbdrmedium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81913" y="61913"/>
            <a:ext cx="1309687" cy="1309687"/>
          </a:xfrm>
          <a:prstGeom prst="rect">
            <a:avLst/>
          </a:prstGeom>
          <a:ln w="28575"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52400" y="1752600"/>
            <a:ext cx="8610600" cy="23698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42900" lvl="2" indent="-342900" eaLnBrk="1" hangingPunct="1">
              <a:buFont typeface="Wingdings" pitchFamily="2" charset="2"/>
              <a:buChar char="q"/>
            </a:pP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Episcopal Migration Ministries (EMM)</a:t>
            </a:r>
          </a:p>
          <a:p>
            <a:pPr marL="800100" lvl="3" indent="-342900" eaLnBrk="1" hangingPunct="1">
              <a:buFont typeface="Wingdings" pitchFamily="2" charset="2"/>
              <a:buChar char="q"/>
            </a:pPr>
            <a:r>
              <a:rPr lang="en-US" sz="24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FORM 990 </a:t>
            </a:r>
            <a:r>
              <a:rPr lang="en-US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publish their federal income in their annual report.</a:t>
            </a:r>
          </a:p>
          <a:p>
            <a:pPr marL="800100" lvl="3" indent="-342900" eaLnBrk="1" hangingPunct="1">
              <a:buFont typeface="Wingdings" pitchFamily="2" charset="2"/>
              <a:buChar char="q"/>
            </a:pPr>
            <a:r>
              <a:rPr lang="en-US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2012 audit 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revealed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they received  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$17,365,325 </a:t>
            </a:r>
            <a:endParaRPr lang="en-US" sz="2800" b="1" i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3" indent="-342900" eaLnBrk="1" hangingPunct="1">
              <a:buFont typeface="Wingdings" pitchFamily="2" charset="2"/>
              <a:buChar char="q"/>
            </a:pPr>
            <a:r>
              <a:rPr lang="en-US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NOW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known as (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Domestic and Foreign Missionary Society of the Protestant Episcopal Church of America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triped Right Arrow 8"/>
          <p:cNvSpPr/>
          <p:nvPr/>
        </p:nvSpPr>
        <p:spPr>
          <a:xfrm flipH="1">
            <a:off x="5486400" y="4953000"/>
            <a:ext cx="355249" cy="361384"/>
          </a:xfrm>
          <a:prstGeom prst="stripedRightArrow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riped Right Arrow 10"/>
          <p:cNvSpPr/>
          <p:nvPr/>
        </p:nvSpPr>
        <p:spPr>
          <a:xfrm flipH="1">
            <a:off x="5715000" y="5658416"/>
            <a:ext cx="355249" cy="361384"/>
          </a:xfrm>
          <a:prstGeom prst="stripedRightArrow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triped Right Arrow 12"/>
          <p:cNvSpPr/>
          <p:nvPr/>
        </p:nvSpPr>
        <p:spPr>
          <a:xfrm flipH="1">
            <a:off x="8382000" y="2895600"/>
            <a:ext cx="355249" cy="361384"/>
          </a:xfrm>
          <a:prstGeom prst="stripedRightArrow">
            <a:avLst>
              <a:gd name="adj1" fmla="val 50000"/>
              <a:gd name="adj2" fmla="val 45848"/>
            </a:avLst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9" grpId="0" animBg="1"/>
      <p:bldP spid="11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2390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many Muslims </a:t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should we let in?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2438400"/>
          </a:xfrm>
        </p:spPr>
        <p:txBody>
          <a:bodyPr/>
          <a:lstStyle/>
          <a:p>
            <a:pPr>
              <a:buFont typeface="Wingdings" pitchFamily="2" charset="2"/>
              <a:buChar char="Ø"/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  You have a bowl of 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100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 M&amp;M’s 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  Only </a:t>
            </a:r>
            <a:r>
              <a:rPr lang="en-US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1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 of the M&amp;Ms has arsenic in it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  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How many do </a:t>
            </a:r>
            <a:b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</a:b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  you want to eat?</a:t>
            </a:r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Caslon Pro Bold" pitchFamily="18" charset="0"/>
            </a:endParaRPr>
          </a:p>
        </p:txBody>
      </p:sp>
      <p:pic>
        <p:nvPicPr>
          <p:cNvPr id="1026" name="Picture 2" descr="http://officelesslife.ru/wp-content/uploads/2013/10/rcookies1-2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4625" y="3962400"/>
            <a:ext cx="2763838" cy="211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http://counterjihadnews.files.wordpress.com/2012/02/20110630_gmbdrmedium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81913" y="61913"/>
            <a:ext cx="1309687" cy="1309687"/>
          </a:xfrm>
          <a:prstGeom prst="rect">
            <a:avLst/>
          </a:prstGeom>
          <a:ln w="28575"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" y="4114800"/>
            <a:ext cx="8534400" cy="264687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342900" lvl="2" indent="-342900">
              <a:buFont typeface="Wingdings" pitchFamily="2" charset="2"/>
              <a:buChar char="q"/>
              <a:defRPr/>
            </a:pP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United States Conference of Catholic Bishops (USCCB)</a:t>
            </a:r>
          </a:p>
          <a:p>
            <a:pPr marL="342900" lvl="2" indent="-342900">
              <a:defRPr/>
            </a:pP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(Form 990 filed 2012)</a:t>
            </a:r>
            <a:endParaRPr lang="en-US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3" indent="-342900">
              <a:buFont typeface="Wingdings" pitchFamily="2" charset="2"/>
              <a:buChar char="q"/>
              <a:defRPr/>
            </a:pP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Total Revenue: 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$39,205,548</a:t>
            </a:r>
          </a:p>
          <a:p>
            <a:pPr marL="800100" lvl="3" indent="-342900">
              <a:buFont typeface="Wingdings" pitchFamily="2" charset="2"/>
              <a:buChar char="q"/>
              <a:defRPr/>
            </a:pP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Govt. grants </a:t>
            </a:r>
            <a:r>
              <a:rPr lang="en-US" sz="20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$38,817,939 </a:t>
            </a:r>
            <a:endParaRPr lang="en-US" sz="2000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3" indent="-342900">
              <a:buFont typeface="Wingdings" pitchFamily="2" charset="2"/>
              <a:buChar char="q"/>
              <a:defRPr/>
            </a:pP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Percent taxpayer funded: 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99%</a:t>
            </a:r>
          </a:p>
          <a:p>
            <a:pPr marL="800100" lvl="3" indent="-342900">
              <a:buFont typeface="Wingdings" pitchFamily="2" charset="2"/>
              <a:buChar char="q"/>
              <a:defRPr/>
            </a:pP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Top salary: </a:t>
            </a:r>
            <a:r>
              <a:rPr lang="en-US" sz="20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$289,192 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0866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Follow the Money! </a:t>
            </a:r>
            <a:br>
              <a:rPr lang="en-US" sz="4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</a:br>
            <a:r>
              <a:rPr lang="en-US" sz="40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It’s Billions!</a:t>
            </a:r>
          </a:p>
        </p:txBody>
      </p:sp>
      <p:pic>
        <p:nvPicPr>
          <p:cNvPr id="7" name="Picture 2" descr="http://counterjihadnews.files.wordpress.com/2012/02/20110630_gmbdrmedium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81913" y="61913"/>
            <a:ext cx="1309687" cy="1309687"/>
          </a:xfrm>
          <a:prstGeom prst="rect">
            <a:avLst/>
          </a:prstGeom>
          <a:ln w="28575"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http://watrnews.com/wp-content/uploads/2013/01/money-in-hand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5029200"/>
            <a:ext cx="1990725" cy="1257300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457200" y="1600200"/>
            <a:ext cx="7083991" cy="230832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342900" lvl="2" indent="-342900" eaLnBrk="1" hangingPunct="1">
              <a:buFont typeface="Wingdings" pitchFamily="2" charset="2"/>
              <a:buChar char="q"/>
            </a:pP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International Rescue Committee (IRC) </a:t>
            </a:r>
            <a:r>
              <a:rPr lang="en-US" sz="2000" b="1" i="1" dirty="0"/>
              <a:t/>
            </a:r>
            <a:br>
              <a:rPr lang="en-US" sz="2000" b="1" i="1" dirty="0"/>
            </a:br>
            <a:r>
              <a:rPr lang="en-US" sz="2000" b="1" i="1" dirty="0"/>
              <a:t>        </a:t>
            </a:r>
            <a:r>
              <a:rPr lang="en-US" sz="2000" i="1" dirty="0"/>
              <a:t>(Form 990 filed 2012)</a:t>
            </a:r>
            <a:endParaRPr lang="en-US" sz="2000" b="1" i="1" dirty="0"/>
          </a:p>
          <a:p>
            <a:pPr marL="800100" lvl="3" indent="-342900" eaLnBrk="1" hangingPunct="1">
              <a:buFont typeface="Wingdings" pitchFamily="2" charset="2"/>
              <a:buChar char="q"/>
            </a:pPr>
            <a:r>
              <a:rPr lang="en-US" sz="2400" b="1" i="1" dirty="0"/>
              <a:t>Total Revenue: </a:t>
            </a:r>
            <a:r>
              <a:rPr lang="en-US" sz="2800" b="1" i="1" dirty="0">
                <a:solidFill>
                  <a:srgbClr val="C00000"/>
                </a:solidFill>
              </a:rPr>
              <a:t>$456,122,865</a:t>
            </a:r>
          </a:p>
          <a:p>
            <a:pPr marL="800100" lvl="3" indent="-342900" eaLnBrk="1" hangingPunct="1">
              <a:buFont typeface="Wingdings" pitchFamily="2" charset="2"/>
              <a:buChar char="q"/>
            </a:pPr>
            <a:r>
              <a:rPr lang="en-US" sz="2000" b="1" i="1" dirty="0"/>
              <a:t>Govt. grants </a:t>
            </a:r>
            <a:r>
              <a:rPr lang="en-US" sz="2000" b="1" i="1" dirty="0">
                <a:solidFill>
                  <a:srgbClr val="C00000"/>
                </a:solidFill>
              </a:rPr>
              <a:t>$332,271.151 </a:t>
            </a:r>
            <a:endParaRPr lang="en-US" sz="2000" i="1" dirty="0">
              <a:solidFill>
                <a:srgbClr val="C00000"/>
              </a:solidFill>
            </a:endParaRPr>
          </a:p>
          <a:p>
            <a:pPr marL="800100" lvl="3" indent="-342900" eaLnBrk="1" hangingPunct="1">
              <a:buFont typeface="Wingdings" pitchFamily="2" charset="2"/>
              <a:buChar char="q"/>
            </a:pPr>
            <a:r>
              <a:rPr lang="en-US" sz="2400" b="1" i="1" dirty="0"/>
              <a:t>Percent taxpayer funded: </a:t>
            </a:r>
            <a:r>
              <a:rPr lang="en-US" sz="2800" b="1" i="1" dirty="0">
                <a:solidFill>
                  <a:srgbClr val="C00000"/>
                </a:solidFill>
              </a:rPr>
              <a:t>73%</a:t>
            </a:r>
          </a:p>
          <a:p>
            <a:pPr marL="800100" lvl="3" indent="-342900" eaLnBrk="1" hangingPunct="1">
              <a:buFont typeface="Wingdings" pitchFamily="2" charset="2"/>
              <a:buChar char="q"/>
            </a:pPr>
            <a:r>
              <a:rPr lang="en-US" sz="2000" b="1" i="1" dirty="0"/>
              <a:t>Top salary: </a:t>
            </a:r>
            <a:r>
              <a:rPr lang="en-US" sz="2000" b="1" i="1" dirty="0">
                <a:solidFill>
                  <a:srgbClr val="C00000"/>
                </a:solidFill>
              </a:rPr>
              <a:t>$485,321 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10" name="Striped Right Arrow 9"/>
          <p:cNvSpPr/>
          <p:nvPr/>
        </p:nvSpPr>
        <p:spPr>
          <a:xfrm flipH="1">
            <a:off x="5740751" y="5201216"/>
            <a:ext cx="355249" cy="361384"/>
          </a:xfrm>
          <a:prstGeom prst="stripedRightArrow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riped Right Arrow 10"/>
          <p:cNvSpPr/>
          <p:nvPr/>
        </p:nvSpPr>
        <p:spPr>
          <a:xfrm flipH="1">
            <a:off x="6019800" y="5963216"/>
            <a:ext cx="355249" cy="361384"/>
          </a:xfrm>
          <a:prstGeom prst="stripedRightArrow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triped Right Arrow 11"/>
          <p:cNvSpPr/>
          <p:nvPr/>
        </p:nvSpPr>
        <p:spPr>
          <a:xfrm flipH="1">
            <a:off x="5943600" y="3143816"/>
            <a:ext cx="355249" cy="361384"/>
          </a:xfrm>
          <a:prstGeom prst="stripedRightArrow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triped Right Arrow 12"/>
          <p:cNvSpPr/>
          <p:nvPr/>
        </p:nvSpPr>
        <p:spPr>
          <a:xfrm flipH="1">
            <a:off x="5969351" y="2438400"/>
            <a:ext cx="355249" cy="361384"/>
          </a:xfrm>
          <a:prstGeom prst="stripedRightArrow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10" grpId="0" animBg="1"/>
      <p:bldP spid="11" grpId="0" animBg="1"/>
      <p:bldP spid="12" grpId="0" animBg="1"/>
      <p:bldP spid="1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1676400"/>
            <a:ext cx="8839279" cy="227754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342900" lvl="2" indent="-342900" eaLnBrk="1" hangingPunct="1">
              <a:buFont typeface="Wingdings" pitchFamily="2" charset="2"/>
              <a:buChar char="q"/>
            </a:pP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Lutheran Immigration &amp; Refugee Services (LIRS)</a:t>
            </a:r>
            <a:r>
              <a:rPr lang="en-US" b="1" i="1" dirty="0"/>
              <a:t/>
            </a:r>
            <a:br>
              <a:rPr lang="en-US" b="1" i="1" dirty="0"/>
            </a:br>
            <a:r>
              <a:rPr lang="en-US" b="1" i="1" dirty="0"/>
              <a:t>        </a:t>
            </a:r>
            <a:r>
              <a:rPr lang="en-US" i="1" dirty="0"/>
              <a:t>(Form 990 filed 2012)</a:t>
            </a:r>
            <a:endParaRPr lang="en-US" b="1" i="1" dirty="0"/>
          </a:p>
          <a:p>
            <a:pPr marL="800100" lvl="3" indent="-342900" eaLnBrk="1" hangingPunct="1">
              <a:buFont typeface="Wingdings" pitchFamily="2" charset="2"/>
              <a:buChar char="q"/>
            </a:pPr>
            <a:r>
              <a:rPr lang="en-US" sz="2400" b="1" i="1" dirty="0"/>
              <a:t>Total Revenue: </a:t>
            </a:r>
            <a:r>
              <a:rPr lang="en-US" sz="2800" b="1" i="1" dirty="0">
                <a:solidFill>
                  <a:srgbClr val="C00000"/>
                </a:solidFill>
              </a:rPr>
              <a:t>$43,563,804</a:t>
            </a:r>
          </a:p>
          <a:p>
            <a:pPr marL="800100" lvl="3" indent="-342900" eaLnBrk="1" hangingPunct="1">
              <a:buFont typeface="Wingdings" pitchFamily="2" charset="2"/>
              <a:buChar char="q"/>
            </a:pPr>
            <a:r>
              <a:rPr lang="en-US" sz="2000" b="1" i="1" dirty="0"/>
              <a:t>Govt. grants </a:t>
            </a:r>
            <a:r>
              <a:rPr lang="en-US" sz="2000" b="1" i="1" dirty="0">
                <a:solidFill>
                  <a:srgbClr val="C00000"/>
                </a:solidFill>
              </a:rPr>
              <a:t>$42,047,935</a:t>
            </a:r>
            <a:endParaRPr lang="en-US" sz="2000" i="1" dirty="0">
              <a:solidFill>
                <a:srgbClr val="C00000"/>
              </a:solidFill>
            </a:endParaRPr>
          </a:p>
          <a:p>
            <a:pPr marL="800100" lvl="3" indent="-342900" eaLnBrk="1" hangingPunct="1">
              <a:buFont typeface="Wingdings" pitchFamily="2" charset="2"/>
              <a:buChar char="q"/>
            </a:pPr>
            <a:r>
              <a:rPr lang="en-US" sz="2400" b="1" i="1" dirty="0"/>
              <a:t>Percent taxpayer funded: </a:t>
            </a:r>
            <a:r>
              <a:rPr lang="en-US" sz="2800" b="1" i="1" dirty="0">
                <a:solidFill>
                  <a:srgbClr val="C00000"/>
                </a:solidFill>
              </a:rPr>
              <a:t>97%</a:t>
            </a:r>
          </a:p>
          <a:p>
            <a:pPr marL="800100" lvl="3" indent="-342900" eaLnBrk="1" hangingPunct="1">
              <a:buFont typeface="Wingdings" pitchFamily="2" charset="2"/>
              <a:buChar char="q"/>
            </a:pPr>
            <a:r>
              <a:rPr lang="en-US" sz="2000" b="1" i="1" dirty="0"/>
              <a:t>Top salary: </a:t>
            </a:r>
            <a:r>
              <a:rPr lang="en-US" sz="2000" b="1" i="1" dirty="0">
                <a:solidFill>
                  <a:srgbClr val="C00000"/>
                </a:solidFill>
              </a:rPr>
              <a:t>$ </a:t>
            </a:r>
            <a:r>
              <a:rPr lang="en-US" sz="2000" b="1" i="1" dirty="0" smtClean="0">
                <a:solidFill>
                  <a:srgbClr val="C00000"/>
                </a:solidFill>
              </a:rPr>
              <a:t>214,237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4191000"/>
            <a:ext cx="7224713" cy="261610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342900" lvl="2" indent="-342900">
              <a:buFont typeface="Wingdings" pitchFamily="2" charset="2"/>
              <a:buChar char="q"/>
              <a:defRPr/>
            </a:pPr>
            <a:r>
              <a:rPr lang="en-US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World 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Relief Corporation (WR) </a:t>
            </a:r>
          </a:p>
          <a:p>
            <a:pPr marL="342900" lvl="2" indent="-342900">
              <a:defRPr/>
            </a:pP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(Form 990 filed 2012)</a:t>
            </a:r>
            <a:endParaRPr lang="en-US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3" indent="-342900">
              <a:buFont typeface="Wingdings" pitchFamily="2" charset="2"/>
              <a:buChar char="q"/>
              <a:defRPr/>
            </a:pP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Total Revenue: 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$56,842,649</a:t>
            </a:r>
          </a:p>
          <a:p>
            <a:pPr marL="800100" lvl="3" indent="-342900">
              <a:buFont typeface="Wingdings" pitchFamily="2" charset="2"/>
              <a:buChar char="q"/>
              <a:defRPr/>
            </a:pP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Govt. grants </a:t>
            </a:r>
            <a:r>
              <a:rPr lang="en-US" sz="20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$38,837,294</a:t>
            </a:r>
            <a:endParaRPr lang="en-US" sz="2000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3" indent="-342900">
              <a:buFont typeface="Wingdings" pitchFamily="2" charset="2"/>
              <a:buChar char="q"/>
              <a:defRPr/>
            </a:pP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Percent taxpayer funded: 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68%</a:t>
            </a:r>
          </a:p>
          <a:p>
            <a:pPr marL="800100" lvl="3" indent="-342900">
              <a:buFont typeface="Wingdings" pitchFamily="2" charset="2"/>
              <a:buChar char="q"/>
              <a:defRPr/>
            </a:pP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Top salary: </a:t>
            </a:r>
            <a:r>
              <a:rPr lang="en-US" sz="20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$211,651 </a:t>
            </a:r>
          </a:p>
          <a:p>
            <a:pPr>
              <a:buFont typeface="Wingdings" pitchFamily="2" charset="2"/>
              <a:buChar char="q"/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0866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Follow the Money! </a:t>
            </a:r>
            <a:br>
              <a:rPr lang="en-US" sz="4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</a:br>
            <a:r>
              <a:rPr lang="en-US" sz="40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It’s Billions!</a:t>
            </a:r>
          </a:p>
        </p:txBody>
      </p:sp>
      <p:pic>
        <p:nvPicPr>
          <p:cNvPr id="7" name="Picture 2" descr="http://counterjihadnews.files.wordpress.com/2012/02/20110630_gmbdrmedium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81913" y="61913"/>
            <a:ext cx="1309687" cy="1309687"/>
          </a:xfrm>
          <a:prstGeom prst="rect">
            <a:avLst/>
          </a:prstGeom>
          <a:ln w="28575"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http://watrnews.com/wp-content/uploads/2013/01/money-in-hand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5029200"/>
            <a:ext cx="1990725" cy="1257300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Striped Right Arrow 9"/>
          <p:cNvSpPr/>
          <p:nvPr/>
        </p:nvSpPr>
        <p:spPr>
          <a:xfrm flipH="1">
            <a:off x="5524323" y="4953000"/>
            <a:ext cx="355249" cy="361384"/>
          </a:xfrm>
          <a:prstGeom prst="stripedRightArrow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riped Right Arrow 10"/>
          <p:cNvSpPr/>
          <p:nvPr/>
        </p:nvSpPr>
        <p:spPr>
          <a:xfrm flipH="1">
            <a:off x="5791200" y="5658416"/>
            <a:ext cx="355249" cy="361384"/>
          </a:xfrm>
          <a:prstGeom prst="stripedRightArrow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triped Right Arrow 11"/>
          <p:cNvSpPr/>
          <p:nvPr/>
        </p:nvSpPr>
        <p:spPr>
          <a:xfrm flipH="1">
            <a:off x="5791200" y="3200400"/>
            <a:ext cx="355249" cy="361384"/>
          </a:xfrm>
          <a:prstGeom prst="stripedRightArrow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triped Right Arrow 12"/>
          <p:cNvSpPr/>
          <p:nvPr/>
        </p:nvSpPr>
        <p:spPr>
          <a:xfrm flipH="1">
            <a:off x="5435951" y="2438400"/>
            <a:ext cx="355249" cy="361384"/>
          </a:xfrm>
          <a:prstGeom prst="stripedRightArrow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0" grpId="0" animBg="1"/>
      <p:bldP spid="11" grpId="0" animBg="1"/>
      <p:bldP spid="12" grpId="0" animBg="1"/>
      <p:bldP spid="1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" y="1676400"/>
            <a:ext cx="8162925" cy="195745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42900" lvl="2" indent="-342900" eaLnBrk="1" hangingPunct="1">
              <a:lnSpc>
                <a:spcPct val="80000"/>
              </a:lnSpc>
              <a:buFont typeface="Wingdings" pitchFamily="2" charset="2"/>
              <a:buChar char="q"/>
            </a:pP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United States Conference of Catholic Bishops (USCCB</a:t>
            </a:r>
            <a:r>
              <a:rPr lang="en-US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br>
              <a:rPr lang="en-US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00100" lvl="3" indent="-342900" eaLnBrk="1" hangingPunct="1">
              <a:buFont typeface="Wingdings" pitchFamily="2" charset="2"/>
              <a:buChar char="q"/>
            </a:pPr>
            <a:r>
              <a:rPr lang="en-US" b="1" i="1" dirty="0" smtClean="0"/>
              <a:t>RESETTLED THE </a:t>
            </a:r>
            <a:r>
              <a:rPr lang="en-US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LARGEST NUMBER OF REFUGEES </a:t>
            </a:r>
            <a:r>
              <a:rPr lang="en-US" b="1" i="1" dirty="0" smtClean="0"/>
              <a:t>IN THE US</a:t>
            </a:r>
          </a:p>
          <a:p>
            <a:pPr marL="457200" lvl="3" eaLnBrk="1" hangingPunct="1"/>
            <a:r>
              <a:rPr lang="en-US" i="1" dirty="0" smtClean="0"/>
              <a:t> </a:t>
            </a:r>
          </a:p>
          <a:p>
            <a:pPr marL="800100" lvl="3" indent="-342900" eaLnBrk="1" hangingPunct="1">
              <a:buFont typeface="Wingdings" pitchFamily="2" charset="2"/>
              <a:buChar char="q"/>
            </a:pPr>
            <a:r>
              <a:rPr lang="en-US" b="1" i="1" dirty="0" smtClean="0"/>
              <a:t>Refugees are placed </a:t>
            </a:r>
            <a:r>
              <a:rPr lang="en-US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NO STATE INPUT.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6200" y="3733800"/>
            <a:ext cx="5941050" cy="2769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800100" lvl="3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400" b="1" i="1" dirty="0" smtClean="0">
                <a:latin typeface="Georgia" pitchFamily="18" charset="0"/>
              </a:rPr>
              <a:t>Total </a:t>
            </a:r>
            <a:r>
              <a:rPr lang="en-US" sz="2400" b="1" i="1" dirty="0">
                <a:latin typeface="Georgia" pitchFamily="18" charset="0"/>
              </a:rPr>
              <a:t>Revenue: </a:t>
            </a:r>
            <a:r>
              <a:rPr lang="en-US" sz="2800" b="1" i="1" dirty="0">
                <a:solidFill>
                  <a:srgbClr val="C00000"/>
                </a:solidFill>
                <a:latin typeface="Georgia" pitchFamily="18" charset="0"/>
              </a:rPr>
              <a:t>$70,975,237</a:t>
            </a:r>
          </a:p>
          <a:p>
            <a:pPr marL="800100" lvl="3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000" b="1" i="1" dirty="0">
                <a:latin typeface="Georgia" pitchFamily="18" charset="0"/>
              </a:rPr>
              <a:t>Govt. grants </a:t>
            </a:r>
            <a:r>
              <a:rPr lang="en-US" sz="2000" b="1" i="1" dirty="0">
                <a:solidFill>
                  <a:srgbClr val="C00000"/>
                </a:solidFill>
                <a:latin typeface="Georgia" pitchFamily="18" charset="0"/>
              </a:rPr>
              <a:t>$69,534,230</a:t>
            </a:r>
            <a:endParaRPr lang="en-US" sz="2000" i="1" dirty="0">
              <a:solidFill>
                <a:srgbClr val="C00000"/>
              </a:solidFill>
              <a:latin typeface="Georgia" pitchFamily="18" charset="0"/>
            </a:endParaRPr>
          </a:p>
          <a:p>
            <a:pPr marL="800100" lvl="3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400" b="1" i="1" dirty="0">
                <a:latin typeface="Georgia" pitchFamily="18" charset="0"/>
              </a:rPr>
              <a:t>Percent taxpayer funded: </a:t>
            </a:r>
            <a:r>
              <a:rPr lang="en-US" sz="2800" b="1" i="1" dirty="0">
                <a:solidFill>
                  <a:srgbClr val="C00000"/>
                </a:solidFill>
                <a:latin typeface="Georgia" pitchFamily="18" charset="0"/>
              </a:rPr>
              <a:t>98%</a:t>
            </a:r>
          </a:p>
          <a:p>
            <a:pPr marL="800100" lvl="3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000" b="1" i="1" dirty="0">
                <a:latin typeface="Georgia" pitchFamily="18" charset="0"/>
              </a:rPr>
              <a:t>Top salary: </a:t>
            </a:r>
            <a:r>
              <a:rPr lang="en-US" sz="2000" b="1" i="1" dirty="0" smtClean="0">
                <a:solidFill>
                  <a:srgbClr val="C00000"/>
                </a:solidFill>
                <a:latin typeface="Georgia" pitchFamily="18" charset="0"/>
              </a:rPr>
              <a:t>WE HAVE NO IDEA </a:t>
            </a:r>
            <a:endParaRPr lang="en-US" sz="2000" dirty="0">
              <a:solidFill>
                <a:srgbClr val="C00000"/>
              </a:solidFill>
              <a:latin typeface="Georgia" pitchFamily="18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endParaRPr lang="en-US" sz="2000" dirty="0">
              <a:latin typeface="Georgia" pitchFamily="18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0866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Follow the Money! </a:t>
            </a:r>
            <a:br>
              <a:rPr lang="en-US" sz="4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</a:br>
            <a:r>
              <a:rPr lang="en-US" sz="40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It’s Billions!</a:t>
            </a:r>
          </a:p>
        </p:txBody>
      </p:sp>
      <p:pic>
        <p:nvPicPr>
          <p:cNvPr id="7" name="Picture 2" descr="http://counterjihadnews.files.wordpress.com/2012/02/20110630_gmbdrmedium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81913" y="61913"/>
            <a:ext cx="1309687" cy="1309687"/>
          </a:xfrm>
          <a:prstGeom prst="rect">
            <a:avLst/>
          </a:prstGeom>
          <a:ln w="28575"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http://watrnews.com/wp-content/uploads/2013/01/money-in-hand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5029200"/>
            <a:ext cx="1990725" cy="1257300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Striped Right Arrow 9"/>
          <p:cNvSpPr/>
          <p:nvPr/>
        </p:nvSpPr>
        <p:spPr>
          <a:xfrm flipH="1">
            <a:off x="5791200" y="4038600"/>
            <a:ext cx="355249" cy="361384"/>
          </a:xfrm>
          <a:prstGeom prst="stripedRightArrow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riped Right Arrow 10"/>
          <p:cNvSpPr/>
          <p:nvPr/>
        </p:nvSpPr>
        <p:spPr>
          <a:xfrm flipH="1">
            <a:off x="6045551" y="5105400"/>
            <a:ext cx="355249" cy="361384"/>
          </a:xfrm>
          <a:prstGeom prst="stripedRightArrow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triped Right Arrow 11"/>
          <p:cNvSpPr/>
          <p:nvPr/>
        </p:nvSpPr>
        <p:spPr>
          <a:xfrm flipH="1">
            <a:off x="6350351" y="3296216"/>
            <a:ext cx="355249" cy="361384"/>
          </a:xfrm>
          <a:prstGeom prst="stripedRightArrow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triped Right Arrow 12"/>
          <p:cNvSpPr/>
          <p:nvPr/>
        </p:nvSpPr>
        <p:spPr>
          <a:xfrm rot="16200000" flipH="1">
            <a:off x="4803668" y="2282933"/>
            <a:ext cx="355249" cy="361384"/>
          </a:xfrm>
          <a:prstGeom prst="stripedRightArrow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0" grpId="0" animBg="1"/>
      <p:bldP spid="11" grpId="0" animBg="1"/>
      <p:bldP spid="12" grpId="0" animBg="1"/>
      <p:bldP spid="1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atrnews.com/wp-content/uploads/2013/01/money-in-hand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113" y="4312276"/>
            <a:ext cx="3025775" cy="1910724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http://counterjihadnews.files.wordpress.com/2012/02/20110630_gmbdrmedium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81913" y="61913"/>
            <a:ext cx="1309687" cy="1309687"/>
          </a:xfrm>
          <a:prstGeom prst="rect">
            <a:avLst/>
          </a:prstGeom>
          <a:ln w="28575"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09600" y="76200"/>
            <a:ext cx="7086600" cy="1295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>
              <a:defRPr/>
            </a:pPr>
            <a:r>
              <a:rPr lang="en-US" sz="4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Follow the Money! </a:t>
            </a:r>
            <a:br>
              <a:rPr lang="en-US" sz="4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</a:br>
            <a:r>
              <a:rPr lang="en-US" sz="40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It’s Billions!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48013" y="1905000"/>
            <a:ext cx="6647974" cy="17543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5400" b="1" i="1" dirty="0" smtClean="0"/>
              <a:t>THEY’RE </a:t>
            </a:r>
            <a:r>
              <a:rPr lang="en-US" sz="5400" b="1" i="1" dirty="0"/>
              <a:t>DOING IT </a:t>
            </a:r>
            <a:br>
              <a:rPr lang="en-US" sz="5400" b="1" i="1" dirty="0"/>
            </a:br>
            <a:r>
              <a:rPr lang="en-US" sz="5400" b="1" i="1" dirty="0"/>
              <a:t>FOR THE </a:t>
            </a:r>
            <a:r>
              <a:rPr lang="en-US" sz="5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MONEY</a:t>
            </a:r>
            <a:endParaRPr lang="en-US" sz="5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3053" y="1828800"/>
            <a:ext cx="7497565" cy="12557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en-US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The </a:t>
            </a:r>
            <a:r>
              <a:rPr lang="en-US" sz="2800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United </a:t>
            </a:r>
            <a:r>
              <a:rPr lang="en-US" sz="28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Nations</a:t>
            </a:r>
            <a:r>
              <a:rPr lang="en-US" sz="2800" b="1" i="1" dirty="0">
                <a:solidFill>
                  <a:srgbClr val="4059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picks</a:t>
            </a:r>
            <a:r>
              <a:rPr lang="en-US" sz="2800" b="1" i="1" dirty="0">
                <a:solidFill>
                  <a:srgbClr val="4059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OUR</a:t>
            </a:r>
            <a:r>
              <a:rPr lang="en-US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refugees.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q"/>
              <a:defRPr/>
            </a:pPr>
            <a:endParaRPr lang="en-US" sz="1600" b="1" i="1" dirty="0">
              <a:solidFill>
                <a:srgbClr val="40595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en-US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U.N. High Commissioner for Refugees </a:t>
            </a:r>
            <a:r>
              <a:rPr lang="en-US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(UNHCR) 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en-US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Antonio </a:t>
            </a:r>
            <a:r>
              <a:rPr lang="en-US" sz="20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Guterres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-457200" y="3124200"/>
            <a:ext cx="8673747" cy="234365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1257300" lvl="2" indent="-342900">
              <a:lnSpc>
                <a:spcPct val="150000"/>
              </a:lnSpc>
              <a:buFont typeface="Wingdings" panose="05000000000000000000" pitchFamily="2" charset="2"/>
              <a:buChar char="q"/>
              <a:defRPr/>
            </a:pPr>
            <a:r>
              <a:rPr lang="en-US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Former </a:t>
            </a:r>
            <a:r>
              <a:rPr lang="en-US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Communist </a:t>
            </a:r>
            <a:r>
              <a:rPr lang="en-US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President of Portugal</a:t>
            </a:r>
          </a:p>
          <a:p>
            <a:pPr marL="1257300" lvl="2" indent="-342900">
              <a:lnSpc>
                <a:spcPct val="150000"/>
              </a:lnSpc>
              <a:buFont typeface="Wingdings" panose="05000000000000000000" pitchFamily="2" charset="2"/>
              <a:buChar char="q"/>
              <a:defRPr/>
            </a:pPr>
            <a:r>
              <a:rPr lang="en-US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Former President of Socialist International </a:t>
            </a:r>
          </a:p>
          <a:p>
            <a:pPr lvl="2">
              <a:lnSpc>
                <a:spcPct val="150000"/>
              </a:lnSpc>
              <a:defRPr/>
            </a:pPr>
            <a:r>
              <a:rPr lang="en-US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Parent organization - Democratic Socialists of America! </a:t>
            </a:r>
            <a:br>
              <a:rPr lang="en-US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All </a:t>
            </a:r>
            <a:r>
              <a:rPr lang="en-US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DEMOCRAT</a:t>
            </a:r>
            <a:r>
              <a:rPr lang="en-US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members of Congress belong to the DSA,</a:t>
            </a:r>
            <a:br>
              <a:rPr lang="en-US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including </a:t>
            </a:r>
            <a:r>
              <a:rPr lang="en-US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BERNIE </a:t>
            </a:r>
            <a:r>
              <a:rPr lang="en-US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SANDERS!</a:t>
            </a:r>
            <a:endParaRPr lang="en-US" dirty="0"/>
          </a:p>
        </p:txBody>
      </p:sp>
      <p:sp>
        <p:nvSpPr>
          <p:cNvPr id="54273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69342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How are the Refugees Picked?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28600" y="4114800"/>
            <a:ext cx="762000" cy="795992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http://www.unhcr.kz/images/1837_1337167785218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2590800"/>
            <a:ext cx="1971675" cy="1466850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1" name="Straight Arrow Connector 10"/>
          <p:cNvCxnSpPr/>
          <p:nvPr/>
        </p:nvCxnSpPr>
        <p:spPr>
          <a:xfrm>
            <a:off x="4495800" y="3048000"/>
            <a:ext cx="2209800" cy="76200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http://counterjihadnews.files.wordpress.com/2012/02/20110630_gmbdrmedium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81913" y="61913"/>
            <a:ext cx="1309687" cy="1309687"/>
          </a:xfrm>
          <a:prstGeom prst="rect">
            <a:avLst/>
          </a:prstGeom>
          <a:ln w="28575"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596547" y="5505271"/>
            <a:ext cx="7391399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lvl="2"/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CHRISTIANS are brought in resulting from the </a:t>
            </a:r>
            <a:r>
              <a:rPr lang="en-US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2012 </a:t>
            </a:r>
            <a:r>
              <a:rPr lang="en-US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ASHGABHAT AGREEMENT </a:t>
            </a:r>
            <a:r>
              <a:rPr lang="en-US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MUSLIM </a:t>
            </a:r>
            <a:r>
              <a:rPr lang="en-US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COUNTRIES</a:t>
            </a:r>
            <a:r>
              <a:rPr lang="en-US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5791200"/>
            <a:ext cx="9144000" cy="9906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71628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Do we have problems with any </a:t>
            </a:r>
            <a:r>
              <a:rPr lang="en-US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Asylees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 and refugees? 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Caslon Pro Bold" pitchFamily="18" charset="0"/>
            </a:endParaRPr>
          </a:p>
        </p:txBody>
      </p:sp>
      <p:pic>
        <p:nvPicPr>
          <p:cNvPr id="84994" name="Picture 2" descr="AP TERRORISM MONEY LAUNDERING A USA O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15200" y="3635375"/>
            <a:ext cx="1657350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57200" y="2444750"/>
            <a:ext cx="7924800" cy="8318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Nearly </a:t>
            </a:r>
            <a:r>
              <a:rPr 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have been arrested in </a:t>
            </a:r>
            <a:r>
              <a:rPr lang="en-US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America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over </a:t>
            </a:r>
            <a:r>
              <a:rPr lang="en-US" sz="24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ISIS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plots in the last 18 months.  </a:t>
            </a:r>
            <a:r>
              <a:rPr 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HERE  ARE  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JUST A FEW!</a:t>
            </a:r>
          </a:p>
        </p:txBody>
      </p:sp>
      <p:pic>
        <p:nvPicPr>
          <p:cNvPr id="84996" name="Picture 4" descr="Refugee: 21-year-old Abdurahman Yasin Daud, who was born at a refugee camp in Kenya and arrived in the US when he was nine. He faces trial next year for supporting "/>
          <p:cNvPicPr>
            <a:picLocks noChangeAspect="1" noChangeArrowheads="1"/>
          </p:cNvPicPr>
          <p:nvPr/>
        </p:nvPicPr>
        <p:blipFill>
          <a:blip r:embed="rId3" cstate="print"/>
          <a:srcRect l="14790" r="14949"/>
          <a:stretch>
            <a:fillRect/>
          </a:stretch>
        </p:blipFill>
        <p:spPr bwMode="auto">
          <a:xfrm>
            <a:off x="5718175" y="3635375"/>
            <a:ext cx="1600200" cy="227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638800" y="5943600"/>
            <a:ext cx="1828800" cy="7080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000" dirty="0">
                <a:latin typeface="+mn-lt"/>
              </a:rPr>
              <a:t>21-year-old </a:t>
            </a:r>
            <a:r>
              <a:rPr lang="en-US" sz="1000" dirty="0" err="1">
                <a:latin typeface="+mn-lt"/>
              </a:rPr>
              <a:t>Abdurahman</a:t>
            </a:r>
            <a:r>
              <a:rPr lang="en-US" sz="1000" dirty="0">
                <a:latin typeface="+mn-lt"/>
              </a:rPr>
              <a:t> </a:t>
            </a:r>
            <a:r>
              <a:rPr lang="en-US" sz="1000" dirty="0" err="1">
                <a:latin typeface="+mn-lt"/>
              </a:rPr>
              <a:t>Yasin</a:t>
            </a:r>
            <a:r>
              <a:rPr lang="en-US" sz="1000" dirty="0">
                <a:latin typeface="+mn-lt"/>
              </a:rPr>
              <a:t> </a:t>
            </a:r>
            <a:r>
              <a:rPr lang="en-US" sz="1000" dirty="0" err="1">
                <a:latin typeface="+mn-lt"/>
              </a:rPr>
              <a:t>Daud</a:t>
            </a:r>
            <a:r>
              <a:rPr lang="en-US" sz="1000" dirty="0">
                <a:latin typeface="+mn-lt"/>
              </a:rPr>
              <a:t>, who was born at a refugee camp in Kenya </a:t>
            </a:r>
          </a:p>
          <a:p>
            <a:pPr>
              <a:defRPr/>
            </a:pPr>
            <a:endParaRPr lang="en-US" sz="1000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91400" y="5921375"/>
            <a:ext cx="1676400" cy="7080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000" dirty="0"/>
              <a:t>Ohio - </a:t>
            </a:r>
            <a:r>
              <a:rPr lang="en-US" sz="1000" dirty="0" err="1"/>
              <a:t>Abdirahman</a:t>
            </a:r>
            <a:r>
              <a:rPr lang="en-US" sz="1000" dirty="0"/>
              <a:t> Sheik </a:t>
            </a:r>
            <a:r>
              <a:rPr lang="en-US" sz="1000" dirty="0" err="1"/>
              <a:t>Mohamud</a:t>
            </a:r>
            <a:r>
              <a:rPr lang="en-US" sz="1000" dirty="0"/>
              <a:t>, 23, trained in Syria with weapons and explosives</a:t>
            </a:r>
          </a:p>
        </p:txBody>
      </p:sp>
      <p:pic>
        <p:nvPicPr>
          <p:cNvPr id="84998" name="Picture 6" descr="Hanad Musse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62388" y="3635375"/>
            <a:ext cx="1857375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00" name="Picture 8" descr="Hamza Ahmed. Since six Minnesota men were charged in April with trying to travel to Syria to join ISIS, Somali-American leaders and defendants? attorneys have been collaborating on a plan to reintegrate three of the men into the community, pending their trial. &#10;&#10;Last month, attorneys representing defendants Zacharia Abdurahman, Hanad Musse and Hamza Ahmed submitted a release plan that would permit them to attend college and participate in a de-radicalization program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08188" y="3635375"/>
            <a:ext cx="1857375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02" name="Picture 10" descr="Zacharia Abdurahman. he is one of three Minnesot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3635375"/>
            <a:ext cx="1857375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304800" y="5997575"/>
            <a:ext cx="5334000" cy="7080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000" dirty="0"/>
              <a:t>Guilty: From left </a:t>
            </a:r>
            <a:r>
              <a:rPr lang="en-US" sz="1000" dirty="0" err="1"/>
              <a:t>Zacharia</a:t>
            </a:r>
            <a:r>
              <a:rPr lang="en-US" sz="1000" dirty="0"/>
              <a:t> </a:t>
            </a:r>
            <a:r>
              <a:rPr lang="en-US" sz="1000" dirty="0" err="1"/>
              <a:t>Abdurahman</a:t>
            </a:r>
            <a:r>
              <a:rPr lang="en-US" sz="1000" dirty="0"/>
              <a:t>, </a:t>
            </a:r>
            <a:r>
              <a:rPr lang="en-US" sz="1000" dirty="0" err="1"/>
              <a:t>Hamza</a:t>
            </a:r>
            <a:r>
              <a:rPr lang="en-US" sz="1000" dirty="0"/>
              <a:t> Ahmed and </a:t>
            </a:r>
            <a:r>
              <a:rPr lang="en-US" sz="1000" dirty="0" err="1"/>
              <a:t>Hanad</a:t>
            </a:r>
            <a:r>
              <a:rPr lang="en-US" sz="1000" dirty="0"/>
              <a:t> </a:t>
            </a:r>
            <a:r>
              <a:rPr lang="en-US" sz="1000" dirty="0" err="1"/>
              <a:t>Musse</a:t>
            </a:r>
            <a:r>
              <a:rPr lang="en-US" sz="1000" dirty="0"/>
              <a:t> have all admitted conspiracy to provide material support and attempting to provide material support to a foreign terrorist organization.</a:t>
            </a:r>
          </a:p>
          <a:p>
            <a:pPr>
              <a:defRPr/>
            </a:pPr>
            <a:endParaRPr lang="en-US" sz="1000" dirty="0"/>
          </a:p>
        </p:txBody>
      </p:sp>
      <p:sp>
        <p:nvSpPr>
          <p:cNvPr id="12" name="TextBox 11"/>
          <p:cNvSpPr txBox="1"/>
          <p:nvPr/>
        </p:nvSpPr>
        <p:spPr>
          <a:xfrm>
            <a:off x="1755775" y="1676400"/>
            <a:ext cx="5966698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America's </a:t>
            </a:r>
            <a:r>
              <a:rPr lang="en-US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ENEMIES </a:t>
            </a:r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within: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" descr="http://counterjihadnews.files.wordpress.com/2012/02/20110630_gmbdrmedium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81913" y="61913"/>
            <a:ext cx="1309687" cy="1309687"/>
          </a:xfrm>
          <a:prstGeom prst="rect">
            <a:avLst/>
          </a:prstGeom>
          <a:ln w="28575"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152400" y="3635375"/>
            <a:ext cx="8820150" cy="23622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5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5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5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5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49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49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4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4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49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49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" grpId="0"/>
      <p:bldP spid="7" grpId="0" animBg="1"/>
      <p:bldP spid="8" grpId="0" animBg="1"/>
      <p:bldP spid="14" grpId="0" animBg="1"/>
      <p:bldP spid="12" grpId="0"/>
      <p:bldP spid="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73914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Preferred Communities </a:t>
            </a:r>
            <a:b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</a:b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Impact on </a:t>
            </a:r>
            <a:r>
              <a:rPr lang="en-US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YOU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 and the </a:t>
            </a:r>
            <a:r>
              <a:rPr lang="en-US" sz="32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Town You Live in</a:t>
            </a:r>
            <a:r>
              <a:rPr lang="en-US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.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Caslon Pro Bold" pitchFamily="18" charset="0"/>
            </a:endParaRPr>
          </a:p>
        </p:txBody>
      </p:sp>
      <p:pic>
        <p:nvPicPr>
          <p:cNvPr id="3076" name="Picture 4" descr="http://cdncms.todayszaman.com/todayszaman/2010/11/21/opinion.jpg"/>
          <p:cNvPicPr>
            <a:picLocks noChangeAspect="1" noChangeArrowheads="1"/>
          </p:cNvPicPr>
          <p:nvPr/>
        </p:nvPicPr>
        <p:blipFill>
          <a:blip r:embed="rId2" cstate="print"/>
          <a:srcRect l="15568" t="2703"/>
          <a:stretch>
            <a:fillRect/>
          </a:stretch>
        </p:blipFill>
        <p:spPr bwMode="auto">
          <a:xfrm>
            <a:off x="4708115" y="3587579"/>
            <a:ext cx="4283486" cy="2468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7348" name="TextBox 6"/>
          <p:cNvSpPr txBox="1">
            <a:spLocks noChangeArrowheads="1"/>
          </p:cNvSpPr>
          <p:nvPr/>
        </p:nvSpPr>
        <p:spPr bwMode="auto">
          <a:xfrm>
            <a:off x="457200" y="6096000"/>
            <a:ext cx="6477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Who do you think is the fourth?</a:t>
            </a:r>
            <a:endParaRPr lang="en-US" sz="28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2667000"/>
            <a:ext cx="8573181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q"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California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is a 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“Preferred State”! 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So which are the </a:t>
            </a: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“PREFERRED CITIES”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 California?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8946" y="3638550"/>
            <a:ext cx="3547254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buFont typeface="Wingdings" pitchFamily="2" charset="2"/>
              <a:buChar char="q"/>
              <a:defRPr/>
            </a:pP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The Top Four are: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4202113"/>
            <a:ext cx="4213013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1">
              <a:buFont typeface="Wingdings" pitchFamily="2" charset="2"/>
              <a:buChar char="q"/>
              <a:defRPr/>
            </a:pPr>
            <a:r>
              <a:rPr lang="en-US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Sacramento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1000" y="4787791"/>
            <a:ext cx="3700052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1">
              <a:buFont typeface="Wingdings" pitchFamily="2" charset="2"/>
              <a:buChar char="q"/>
              <a:defRPr/>
            </a:pPr>
            <a:r>
              <a:rPr lang="en-US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San Diego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38200" y="5373469"/>
            <a:ext cx="2879314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q"/>
              <a:defRPr/>
            </a:pPr>
            <a:r>
              <a:rPr lang="en-US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Modesto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 descr="http://counterjihadnews.files.wordpress.com/2012/02/20110630_gmbdrmedium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81913" y="76200"/>
            <a:ext cx="1309687" cy="1309687"/>
          </a:xfrm>
          <a:prstGeom prst="rect">
            <a:avLst/>
          </a:prstGeom>
          <a:ln w="28575"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57200" y="1683603"/>
            <a:ext cx="8305800" cy="9541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 the latest annual report to Congress, 2015, is a list of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“PREFERRED CITIES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”.</a:t>
            </a:r>
            <a:endParaRPr 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8" grpId="0"/>
      <p:bldP spid="7" grpId="0"/>
      <p:bldP spid="8" grpId="0"/>
      <p:bldP spid="9" grpId="0"/>
      <p:bldP spid="10" grpId="0"/>
      <p:bldP spid="11" grpId="0"/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Content Placeholder 2"/>
          <p:cNvSpPr txBox="1">
            <a:spLocks/>
          </p:cNvSpPr>
          <p:nvPr/>
        </p:nvSpPr>
        <p:spPr bwMode="auto">
          <a:xfrm>
            <a:off x="304800" y="2514600"/>
            <a:ext cx="84582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9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     </a:t>
            </a: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1855 Olympic Blvd., Ste. 200</a:t>
            </a:r>
            <a:b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Walnut Creek, CA 94596</a:t>
            </a:r>
            <a:b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 Phone: (925) 927-2000</a:t>
            </a:r>
            <a:b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 Fax: (925) 927-3131</a:t>
            </a: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 </a:t>
            </a:r>
            <a:b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endParaRPr lang="en-US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9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</a:t>
            </a:r>
            <a:endParaRPr lang="en-US" sz="19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58372" name="Picture 6" descr="Image result for muslim in walnut cree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572000"/>
            <a:ext cx="1905000" cy="190500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8373" name="Picture 8" descr="Image result for muslim in walnut creek"/>
          <p:cNvPicPr>
            <a:picLocks noChangeAspect="1" noChangeArrowheads="1"/>
          </p:cNvPicPr>
          <p:nvPr/>
        </p:nvPicPr>
        <p:blipFill>
          <a:blip r:embed="rId3" cstate="print"/>
          <a:srcRect t="8081" b="7071"/>
          <a:stretch>
            <a:fillRect/>
          </a:stretch>
        </p:blipFill>
        <p:spPr bwMode="auto">
          <a:xfrm>
            <a:off x="2444750" y="4572000"/>
            <a:ext cx="2959100" cy="1882775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8374" name="Picture 10" descr="poster-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4572000"/>
            <a:ext cx="3352800" cy="188595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73914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Preferred Communities </a:t>
            </a:r>
            <a:b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</a:b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Impact on </a:t>
            </a:r>
            <a:r>
              <a:rPr lang="en-US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YOU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 and the </a:t>
            </a:r>
            <a:r>
              <a:rPr lang="en-US" sz="32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Town You Live in</a:t>
            </a:r>
            <a:r>
              <a:rPr lang="en-US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.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Caslon Pro Bold" pitchFamily="18" charset="0"/>
            </a:endParaRPr>
          </a:p>
        </p:txBody>
      </p:sp>
      <p:pic>
        <p:nvPicPr>
          <p:cNvPr id="10" name="Picture 2" descr="http://counterjihadnews.files.wordpress.com/2012/02/20110630_gmbdrmedium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81913" y="61913"/>
            <a:ext cx="1309687" cy="1309687"/>
          </a:xfrm>
          <a:prstGeom prst="rect">
            <a:avLst/>
          </a:prstGeom>
          <a:ln w="28575"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237337" y="1600200"/>
            <a:ext cx="4669326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US" sz="4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Walnut Creek</a:t>
            </a:r>
            <a:r>
              <a:rPr lang="en-US" sz="4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r>
              <a:rPr lang="en-US" sz="4800" b="1" i="1" dirty="0" smtClean="0">
                <a:solidFill>
                  <a:srgbClr val="4059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en-US" sz="4800" i="1" dirty="0">
              <a:solidFill>
                <a:srgbClr val="40595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8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8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8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1" grpId="0"/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600200"/>
            <a:ext cx="9144000" cy="533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0659" name="Title 1"/>
          <p:cNvSpPr>
            <a:spLocks noGrp="1"/>
          </p:cNvSpPr>
          <p:nvPr>
            <p:ph type="title" idx="4294967295"/>
          </p:nvPr>
        </p:nvSpPr>
        <p:spPr>
          <a:xfrm>
            <a:off x="228600" y="152400"/>
            <a:ext cx="74676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Who is </a:t>
            </a:r>
            <a:r>
              <a:rPr lang="en-US" sz="40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Supporting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 the Scam?</a:t>
            </a:r>
          </a:p>
        </p:txBody>
      </p:sp>
      <p:sp>
        <p:nvSpPr>
          <p:cNvPr id="47106" name="Content Placeholder 2"/>
          <p:cNvSpPr>
            <a:spLocks noGrp="1"/>
          </p:cNvSpPr>
          <p:nvPr>
            <p:ph idx="4294967295"/>
          </p:nvPr>
        </p:nvSpPr>
        <p:spPr>
          <a:xfrm>
            <a:off x="457200" y="1752600"/>
            <a:ext cx="8229600" cy="16764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lvl="1" eaLnBrk="1" hangingPunct="1">
              <a:lnSpc>
                <a:spcPct val="150000"/>
              </a:lnSpc>
              <a:buFont typeface="Arial" charset="0"/>
              <a:buNone/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100 American Mayors – </a:t>
            </a:r>
            <a:r>
              <a:rPr lang="en-US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ALL DEMOCRATS!</a:t>
            </a:r>
            <a:endParaRPr lang="en-US" sz="2000" b="1" dirty="0" smtClean="0">
              <a:solidFill>
                <a:srgbClr val="B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1" eaLnBrk="1" hangingPunct="1">
              <a:buFont typeface="Arial" charset="0"/>
              <a:buNone/>
              <a:defRPr/>
            </a:pPr>
            <a:r>
              <a:rPr lang="en-US" sz="2400" b="1" dirty="0" smtClean="0">
                <a:solidFill>
                  <a:srgbClr val="B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Here are the cities in California whose mayors are </a:t>
            </a:r>
          </a:p>
          <a:p>
            <a:pPr lvl="1" eaLnBrk="1" hangingPunct="1">
              <a:buFont typeface="Arial" charset="0"/>
              <a:buNone/>
              <a:defRPr/>
            </a:pPr>
            <a:r>
              <a:rPr lang="en-US" sz="2400" b="1" i="1" u="sng" dirty="0" smtClean="0">
                <a:solidFill>
                  <a:srgbClr val="B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DEMANDING </a:t>
            </a:r>
            <a:r>
              <a:rPr lang="en-US" sz="2400" b="1" i="1" dirty="0" smtClean="0">
                <a:solidFill>
                  <a:srgbClr val="B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more MUSLIM refugees:</a:t>
            </a:r>
          </a:p>
        </p:txBody>
      </p:sp>
      <p:pic>
        <p:nvPicPr>
          <p:cNvPr id="6" name="Picture 2" descr="http://counterjihadnews.files.wordpress.com/2012/02/20110630_gmbdrmedium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81913" y="61913"/>
            <a:ext cx="1309687" cy="1309687"/>
          </a:xfrm>
          <a:prstGeom prst="rect">
            <a:avLst/>
          </a:prstGeom>
          <a:ln w="28575"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1252537" y="3733800"/>
            <a:ext cx="53816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 eaLnBrk="1" hangingPunct="1">
              <a:buFont typeface="Arial" charset="0"/>
              <a:buNone/>
              <a:defRPr/>
            </a:pP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Los Angeles		</a:t>
            </a:r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Richmond</a:t>
            </a:r>
            <a:endParaRPr lang="en-US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52537" y="4164099"/>
            <a:ext cx="56412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 eaLnBrk="1" hangingPunct="1">
              <a:buFont typeface="Arial" charset="0"/>
              <a:buNone/>
              <a:defRPr/>
            </a:pP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Santa Monica		</a:t>
            </a:r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Sacramento</a:t>
            </a:r>
            <a:endParaRPr lang="en-US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52537" y="4594398"/>
            <a:ext cx="59811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 eaLnBrk="1" hangingPunct="1">
              <a:buFont typeface="Arial" charset="0"/>
              <a:buNone/>
              <a:defRPr/>
            </a:pP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Bell			San </a:t>
            </a:r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Francisco</a:t>
            </a:r>
            <a:endParaRPr lang="en-US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52537" y="5024697"/>
            <a:ext cx="5229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 eaLnBrk="1" hangingPunct="1">
              <a:buFont typeface="Arial" charset="0"/>
              <a:buNone/>
              <a:defRPr/>
            </a:pP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Long Beach		San </a:t>
            </a:r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Jose</a:t>
            </a:r>
            <a:endParaRPr lang="en-US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81264" y="5454997"/>
            <a:ext cx="53054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Oakland</a:t>
            </a: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		 </a:t>
            </a:r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West Covina</a:t>
            </a:r>
            <a:endParaRPr lang="en-US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76869" y="6172200"/>
            <a:ext cx="45475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 algn="ctr" eaLnBrk="1" hangingPunct="1">
              <a:buFont typeface="Arial" charset="0"/>
              <a:buNone/>
              <a:defRPr/>
            </a:pPr>
            <a:r>
              <a:rPr lang="en-US" sz="2800" b="1" i="1" dirty="0" smtClean="0">
                <a:solidFill>
                  <a:srgbClr val="0D25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www.citiesforaction.us</a:t>
            </a:r>
            <a:endParaRPr lang="en-US" sz="2800" b="1" i="1" dirty="0">
              <a:solidFill>
                <a:srgbClr val="0D25D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7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7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7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7" grpId="0"/>
      <p:bldP spid="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Title 1"/>
          <p:cNvSpPr>
            <a:spLocks noGrp="1"/>
          </p:cNvSpPr>
          <p:nvPr>
            <p:ph type="title" idx="4294967295"/>
          </p:nvPr>
        </p:nvSpPr>
        <p:spPr>
          <a:xfrm>
            <a:off x="228600" y="152400"/>
            <a:ext cx="74676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Who is </a:t>
            </a:r>
            <a:r>
              <a:rPr lang="en-US" sz="40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Supporting</a:t>
            </a:r>
            <a:r>
              <a:rPr lang="en-US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 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the Scam?</a:t>
            </a:r>
          </a:p>
        </p:txBody>
      </p:sp>
      <p:sp>
        <p:nvSpPr>
          <p:cNvPr id="63491" name="AutoShape 7" descr="Image result for nikki haley"/>
          <p:cNvSpPr>
            <a:spLocks noChangeAspect="1" noChangeArrowheads="1"/>
          </p:cNvSpPr>
          <p:nvPr/>
        </p:nvSpPr>
        <p:spPr bwMode="auto">
          <a:xfrm>
            <a:off x="155575" y="46038"/>
            <a:ext cx="1181100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492" name="AutoShape 9" descr="Image result for nikki haley muslims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71693" name="Picture 13" descr="Image result for nikki haley refuge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3636963"/>
            <a:ext cx="4343400" cy="299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762000" y="2598003"/>
            <a:ext cx="7696200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1">
              <a:buFont typeface="Arial" charset="0"/>
              <a:buNone/>
              <a:defRPr/>
            </a:pP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Nikki Haley of South Carolina! She is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demanding more of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Muslim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Refugees?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19200" y="1676400"/>
            <a:ext cx="7772400" cy="8302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Who is the ONLY </a:t>
            </a:r>
            <a:r>
              <a:rPr lang="en-US" sz="2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Republican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elected official Supporting the SCAM?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2" descr="http://counterjihadnews.files.wordpress.com/2012/02/20110630_gmbdrmedium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81913" y="61913"/>
            <a:ext cx="1309687" cy="1309687"/>
          </a:xfrm>
          <a:prstGeom prst="rect">
            <a:avLst/>
          </a:prstGeom>
          <a:ln w="28575"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1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2390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The Muslim Invasion!</a:t>
            </a:r>
          </a:p>
        </p:txBody>
      </p:sp>
      <p:pic>
        <p:nvPicPr>
          <p:cNvPr id="8" name="Picture 2" descr="http://counterjihadnews.files.wordpress.com/2012/02/20110630_gmbdrmedium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81913" y="61913"/>
            <a:ext cx="1309687" cy="1309687"/>
          </a:xfrm>
          <a:prstGeom prst="rect">
            <a:avLst/>
          </a:prstGeom>
          <a:ln w="28575"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52400" y="2514600"/>
            <a:ext cx="7924800" cy="13849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mission in America of the Muslim Brotherhood is to destroy Western Civilization </a:t>
            </a: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“FROM WITHIN”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400" y="4038600"/>
            <a:ext cx="4708918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“CIVILIZATION JIHAD”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152400" y="1915180"/>
            <a:ext cx="4979184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Here’s how they’re doing it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200" y="4572000"/>
            <a:ext cx="8182048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changing </a:t>
            </a:r>
            <a:r>
              <a:rPr 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DEMOGRAPHICS ( 1 to 8 or More)</a:t>
            </a:r>
            <a:endParaRPr lang="en-US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7200" y="5105400"/>
            <a:ext cx="8652818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Changing</a:t>
            </a:r>
            <a:r>
              <a:rPr 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LEGAL SYSTEMS through appointments</a:t>
            </a:r>
            <a:endParaRPr lang="en-US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7200" y="5675293"/>
            <a:ext cx="7321171" cy="9541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  <a:defRPr/>
            </a:pPr>
            <a:r>
              <a:rPr 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EMBEDDING MUSLIMS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</a:t>
            </a:r>
            <a:r>
              <a:rPr 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ALL ASPECTS </a:t>
            </a:r>
            <a:br>
              <a:rPr 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AMERICAN SOCIETY</a:t>
            </a:r>
            <a:endParaRPr lang="en-US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2" grpId="0"/>
      <p:bldP spid="13" grpId="0"/>
      <p:bldP spid="16" grpId="0"/>
      <p:bldP spid="1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 descr="american-peop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34200" y="79375"/>
            <a:ext cx="1949450" cy="1314450"/>
          </a:xfrm>
          <a:prstGeom prst="rect">
            <a:avLst/>
          </a:prstGeom>
          <a:ln w="19050"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0420" name="Picture 5" descr="NEO_soro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8450" y="3300413"/>
            <a:ext cx="2343150" cy="224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2" name="TextBox 7"/>
          <p:cNvSpPr txBox="1">
            <a:spLocks noChangeArrowheads="1"/>
          </p:cNvSpPr>
          <p:nvPr/>
        </p:nvSpPr>
        <p:spPr bwMode="auto">
          <a:xfrm>
            <a:off x="5638800" y="5891212"/>
            <a:ext cx="3429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Google “Four Freedoms Fund”, </a:t>
            </a:r>
            <a:br>
              <a:rPr lang="en-US" sz="14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14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it takes you to “NEO”. </a:t>
            </a:r>
          </a:p>
          <a:p>
            <a:pPr algn="ctr">
              <a:defRPr/>
            </a:pPr>
            <a:r>
              <a:rPr lang="en-US" sz="14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See how well organized they are!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2000" y="4532313"/>
            <a:ext cx="5715000" cy="14773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lvl="1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Run by 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“</a:t>
            </a:r>
            <a:r>
              <a:rPr lang="en-US" sz="2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George Soros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” </a:t>
            </a:r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</a:t>
            </a:r>
            <a:r>
              <a:rPr lang="en-US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“</a:t>
            </a:r>
            <a:r>
              <a:rPr lang="en-US" sz="20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Four Freedoms Fund</a:t>
            </a:r>
            <a:r>
              <a:rPr lang="en-US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”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r>
              <a:rPr lang="en-US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U.S. taxpayers foot the bill.</a:t>
            </a:r>
          </a:p>
        </p:txBody>
      </p:sp>
      <p:sp>
        <p:nvSpPr>
          <p:cNvPr id="9" name="Right Arrow 8"/>
          <p:cNvSpPr/>
          <p:nvPr/>
        </p:nvSpPr>
        <p:spPr>
          <a:xfrm rot="-600000">
            <a:off x="6645275" y="4394200"/>
            <a:ext cx="609600" cy="22860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67818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Pockets of Resistance!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38200" y="4184650"/>
            <a:ext cx="5125121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q"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They got help from GEORGE SOROS 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1600200"/>
            <a:ext cx="7848600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(OIC) met in Lancaster, PA, to address 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“POCKETS OF RESISTANCE” to Muslim refugee resettlement</a:t>
            </a: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endParaRPr lang="en-US" sz="2400" b="1" dirty="0">
              <a:solidFill>
                <a:srgbClr val="40595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2514600"/>
            <a:ext cx="5702202" cy="163121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q"/>
              <a:defRPr/>
            </a:pP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They want to STOP  us from pushing back!</a:t>
            </a:r>
            <a:b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en-US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q"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They formed “Welcoming America”. </a:t>
            </a:r>
          </a:p>
          <a:p>
            <a:pPr lvl="1">
              <a:buFont typeface="Wingdings" pitchFamily="2" charset="2"/>
              <a:buChar char="q"/>
              <a:defRPr/>
            </a:pP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They work in </a:t>
            </a:r>
            <a:r>
              <a:rPr lang="en-US" sz="2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TOTAL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SECRECY</a:t>
            </a:r>
          </a:p>
          <a:p>
            <a:pPr lvl="1">
              <a:buFont typeface="Wingdings" pitchFamily="2" charset="2"/>
              <a:buChar char="q"/>
              <a:defRPr/>
            </a:pP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No announcements of refugee arrival! 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0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2" grpId="0"/>
      <p:bldP spid="8" grpId="0"/>
      <p:bldP spid="9" grpId="0" animBg="1"/>
      <p:bldP spid="12" grpId="0"/>
      <p:bldP spid="3" grpId="0"/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67818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Both Parties are Doing It!</a:t>
            </a:r>
          </a:p>
        </p:txBody>
      </p:sp>
      <p:pic>
        <p:nvPicPr>
          <p:cNvPr id="5" name="Content Placeholder 3" descr="american-peop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34200" y="79375"/>
            <a:ext cx="1949450" cy="1314450"/>
          </a:xfrm>
          <a:prstGeom prst="rect">
            <a:avLst/>
          </a:prstGeom>
          <a:ln w="19050"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http://a4.img.talkingpointsmemo.com/image/upload/c_fill,fl_keep_iptc,g_faces,h_365,w_652/myjygpwjfqzmhhoimlq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3124200"/>
            <a:ext cx="6260916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ight Arrow 5"/>
          <p:cNvSpPr/>
          <p:nvPr/>
        </p:nvSpPr>
        <p:spPr>
          <a:xfrm>
            <a:off x="533400" y="4800600"/>
            <a:ext cx="1066800" cy="38100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ight Arrow 7"/>
          <p:cNvSpPr/>
          <p:nvPr/>
        </p:nvSpPr>
        <p:spPr>
          <a:xfrm rot="10800000">
            <a:off x="7848600" y="4800600"/>
            <a:ext cx="1066800" cy="38100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819400" y="4191000"/>
            <a:ext cx="1447800" cy="1295400"/>
          </a:xfrm>
          <a:prstGeom prst="ellipse">
            <a:avLst/>
          </a:prstGeom>
          <a:noFill/>
          <a:ln w="762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3048000" y="4343400"/>
            <a:ext cx="914400" cy="914400"/>
          </a:xfrm>
          <a:prstGeom prst="line">
            <a:avLst/>
          </a:prstGeom>
          <a:ln w="762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12750" y="1600200"/>
            <a:ext cx="8502650" cy="13849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This is NOT Democrat vs. Republican! 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Both parties are after the </a:t>
            </a:r>
            <a:r>
              <a:rPr lang="en-US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MONEY 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and </a:t>
            </a:r>
            <a:r>
              <a:rPr lang="en-US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VOTES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generated by refugee resettlement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!</a:t>
            </a:r>
            <a:endParaRPr 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Content Placeholder 2"/>
          <p:cNvSpPr>
            <a:spLocks noGrp="1"/>
          </p:cNvSpPr>
          <p:nvPr>
            <p:ph idx="1"/>
          </p:nvPr>
        </p:nvSpPr>
        <p:spPr>
          <a:xfrm>
            <a:off x="0" y="1722438"/>
            <a:ext cx="8915400" cy="1858962"/>
          </a:xfrm>
          <a:effectLst/>
        </p:spPr>
        <p:txBody>
          <a:bodyPr/>
          <a:lstStyle/>
          <a:p>
            <a:pPr lvl="1" eaLnBrk="1" hangingPunct="1">
              <a:lnSpc>
                <a:spcPct val="200000"/>
              </a:lnSpc>
              <a:buFont typeface="Wingdings" pitchFamily="2" charset="2"/>
              <a:buChar char="q"/>
            </a:pPr>
            <a:r>
              <a:rPr lang="en-US" sz="2000" b="1" dirty="0" smtClean="0">
                <a:solidFill>
                  <a:srgbClr val="4059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Push back on demands made by </a:t>
            </a:r>
            <a:r>
              <a:rPr lang="en-US" sz="20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Muslim groups</a:t>
            </a:r>
            <a:r>
              <a:rPr lang="en-US" sz="2000" b="1" dirty="0" smtClean="0">
                <a:solidFill>
                  <a:srgbClr val="4059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lvl="1" eaLnBrk="1" hangingPunct="1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000" b="1" dirty="0" smtClean="0">
                <a:solidFill>
                  <a:srgbClr val="4059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STOP new </a:t>
            </a:r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Mosques</a:t>
            </a:r>
            <a:r>
              <a:rPr lang="en-US" sz="2000" b="1" dirty="0" smtClean="0">
                <a:solidFill>
                  <a:srgbClr val="4059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Muslim Cemeteries </a:t>
            </a:r>
            <a:r>
              <a:rPr lang="en-US" sz="2000" b="1" dirty="0" smtClean="0">
                <a:solidFill>
                  <a:srgbClr val="4059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 demands </a:t>
            </a:r>
          </a:p>
          <a:p>
            <a:pPr marL="457200" lvl="1" indent="0" eaLnBrk="1" hangingPunct="1">
              <a:lnSpc>
                <a:spcPct val="150000"/>
              </a:lnSpc>
              <a:buNone/>
            </a:pPr>
            <a:r>
              <a:rPr lang="en-US" sz="2000" b="1" dirty="0" smtClean="0">
                <a:solidFill>
                  <a:srgbClr val="4059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</a:t>
            </a:r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Halal food in our schools and prisons!   </a:t>
            </a:r>
          </a:p>
        </p:txBody>
      </p:sp>
      <p:sp>
        <p:nvSpPr>
          <p:cNvPr id="62466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67818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can we do?</a:t>
            </a:r>
            <a:r>
              <a:rPr lang="en-US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5" name="Content Placeholder 3" descr="american-peop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34200" y="79375"/>
            <a:ext cx="1949450" cy="1314450"/>
          </a:xfrm>
          <a:prstGeom prst="rect">
            <a:avLst/>
          </a:prstGeom>
          <a:ln w="19050"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0" y="3302586"/>
            <a:ext cx="7924800" cy="1631216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 lvl="1">
              <a:lnSpc>
                <a:spcPct val="200000"/>
              </a:lnSpc>
              <a:buFont typeface="Wingdings" pitchFamily="2" charset="2"/>
              <a:buChar char="q"/>
              <a:defRPr/>
            </a:pPr>
            <a:r>
              <a:rPr lang="en-US" sz="2000" b="1" dirty="0">
                <a:solidFill>
                  <a:srgbClr val="4059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Protest loudly and often!  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do it </a:t>
            </a:r>
            <a:r>
              <a:rPr lang="en-US" sz="2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 must we!! 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q"/>
              <a:defRPr/>
            </a:pPr>
            <a:r>
              <a:rPr lang="en-US" sz="2000" b="1" dirty="0">
                <a:solidFill>
                  <a:srgbClr val="4059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Use </a:t>
            </a:r>
            <a:r>
              <a:rPr lang="en-US" sz="2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social media</a:t>
            </a:r>
            <a:r>
              <a:rPr lang="en-US" sz="2000" b="1" dirty="0">
                <a:solidFill>
                  <a:srgbClr val="4059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write blogs, use </a:t>
            </a:r>
            <a:r>
              <a:rPr lang="en-US" sz="2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Twitter</a:t>
            </a:r>
            <a:r>
              <a:rPr lang="en-US" sz="2000" b="1" dirty="0">
                <a:solidFill>
                  <a:srgbClr val="4059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and </a:t>
            </a:r>
            <a:r>
              <a:rPr lang="en-US" sz="2000" b="1" u="sng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Facebook</a:t>
            </a:r>
            <a:r>
              <a:rPr lang="en-US" sz="2000" b="1" dirty="0">
                <a:solidFill>
                  <a:srgbClr val="4059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q"/>
              <a:defRPr/>
            </a:pP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Ask questions</a:t>
            </a:r>
            <a:r>
              <a:rPr lang="en-US" sz="2000" b="1" dirty="0">
                <a:solidFill>
                  <a:srgbClr val="4059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en-US" sz="2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state facts</a:t>
            </a:r>
            <a:r>
              <a:rPr lang="en-US" sz="2000" b="1" dirty="0">
                <a:solidFill>
                  <a:srgbClr val="4059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 </a:t>
            </a:r>
            <a:r>
              <a:rPr lang="en-US" sz="2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GET INVOLVED!!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0" y="4724400"/>
            <a:ext cx="86868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1">
              <a:lnSpc>
                <a:spcPct val="200000"/>
              </a:lnSpc>
              <a:buFont typeface="Wingdings" pitchFamily="2" charset="2"/>
              <a:buChar char="q"/>
            </a:pPr>
            <a:r>
              <a:rPr lang="en-US" sz="2000" b="1" dirty="0">
                <a:solidFill>
                  <a:srgbClr val="4059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Form groups because you are 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 effective in numbers.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000" b="1" dirty="0">
                <a:solidFill>
                  <a:srgbClr val="4059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Speak out loudly to your 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City Council, </a:t>
            </a:r>
            <a:r>
              <a:rPr lang="en-US" sz="2000" b="1" dirty="0">
                <a:solidFill>
                  <a:srgbClr val="4059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it </a:t>
            </a:r>
            <a:r>
              <a:rPr lang="en-US" sz="2000" b="1" u="sng" dirty="0">
                <a:solidFill>
                  <a:srgbClr val="4059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again</a:t>
            </a:r>
            <a:r>
              <a:rPr lang="en-US" sz="2000" b="1" dirty="0">
                <a:solidFill>
                  <a:srgbClr val="4059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en-US" sz="2000" b="1" u="sng" dirty="0">
                <a:solidFill>
                  <a:srgbClr val="4059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again!</a:t>
            </a:r>
            <a:r>
              <a:rPr lang="en-US" sz="2000" b="1" dirty="0">
                <a:solidFill>
                  <a:srgbClr val="4059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2000" b="1" dirty="0">
                <a:solidFill>
                  <a:srgbClr val="4059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b="1" dirty="0">
                <a:solidFill>
                  <a:srgbClr val="4059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have to listen if it’s not just </a:t>
            </a:r>
            <a:r>
              <a:rPr lang="en-US" sz="2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person. 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24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24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24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79248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 to ask elected officials!</a:t>
            </a:r>
          </a:p>
        </p:txBody>
      </p:sp>
      <p:sp>
        <p:nvSpPr>
          <p:cNvPr id="65538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229600" cy="1020762"/>
          </a:xfrm>
          <a:effectLst/>
        </p:spPr>
        <p:txBody>
          <a:bodyPr/>
          <a:lstStyle/>
          <a:p>
            <a:pPr eaLnBrk="1" hangingPunct="1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000" b="1" dirty="0" smtClean="0">
                <a:solidFill>
                  <a:srgbClr val="4059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many </a:t>
            </a:r>
            <a:r>
              <a:rPr lang="en-US" sz="20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refugees</a:t>
            </a:r>
            <a:r>
              <a:rPr lang="en-US" sz="2000" b="1" dirty="0" smtClean="0">
                <a:solidFill>
                  <a:srgbClr val="4059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would be brought into our Town?</a:t>
            </a:r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much Taxpayer support is involved?  </a:t>
            </a:r>
            <a:r>
              <a:rPr lang="en-US" sz="20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80 - 90 - 100 %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2590800"/>
            <a:ext cx="8382000" cy="1477328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q"/>
              <a:defRPr/>
            </a:pPr>
            <a:r>
              <a:rPr lang="en-US" sz="2000" b="1" dirty="0">
                <a:solidFill>
                  <a:srgbClr val="4059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Is there Federal-funded  </a:t>
            </a:r>
            <a:r>
              <a:rPr lang="en-US" sz="2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subsidized housing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2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  <a:buFont typeface="Wingdings" pitchFamily="2" charset="2"/>
              <a:buChar char="q"/>
              <a:defRPr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How will this affect our 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hospitals, schools  and </a:t>
            </a:r>
            <a:r>
              <a:rPr lang="en-US" sz="2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increasing </a:t>
            </a:r>
            <a:r>
              <a:rPr lang="en-US" sz="20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br>
              <a:rPr lang="en-US" sz="20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en-US" sz="2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homeless community? </a:t>
            </a:r>
            <a:r>
              <a:rPr lang="en-US" sz="20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3932872"/>
            <a:ext cx="7924800" cy="1477328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q"/>
              <a:defRPr/>
            </a:pPr>
            <a:r>
              <a:rPr lang="en-US" sz="2000" b="1" dirty="0">
                <a:solidFill>
                  <a:srgbClr val="4059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How long will they be entitled to </a:t>
            </a:r>
            <a:r>
              <a:rPr lang="en-US" sz="2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WELFARE?</a:t>
            </a:r>
            <a:r>
              <a:rPr lang="en-US" sz="2000" b="1" dirty="0">
                <a:solidFill>
                  <a:srgbClr val="4059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Will a </a:t>
            </a:r>
            <a:r>
              <a:rPr lang="en-US" sz="2000" b="1" dirty="0" smtClean="0">
                <a:solidFill>
                  <a:srgbClr val="4059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flood</a:t>
            </a:r>
            <a:br>
              <a:rPr lang="en-US" sz="2000" b="1" dirty="0" smtClean="0">
                <a:solidFill>
                  <a:srgbClr val="4059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b="1" dirty="0" smtClean="0">
                <a:solidFill>
                  <a:srgbClr val="4059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overload the local welfare system? 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(It’s OUR money!)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  <a:defRPr/>
            </a:pPr>
            <a:r>
              <a:rPr lang="en-US" sz="2000" b="1" dirty="0">
                <a:solidFill>
                  <a:srgbClr val="4059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Will they 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</a:t>
            </a:r>
            <a:r>
              <a:rPr lang="en-US" sz="2000" b="1" dirty="0">
                <a:solidFill>
                  <a:srgbClr val="4059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WHERE?</a:t>
            </a:r>
            <a:r>
              <a:rPr lang="en-US" sz="2000" b="1" dirty="0">
                <a:solidFill>
                  <a:srgbClr val="4059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(Taking American jobs?)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81000" y="5304472"/>
            <a:ext cx="83820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Can we STOP the FLOW to our city </a:t>
            </a:r>
            <a:r>
              <a:rPr lang="en-US" sz="2000" b="1" dirty="0">
                <a:solidFill>
                  <a:srgbClr val="4059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it becomes overloaded?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Will the Muslims assimilate, </a:t>
            </a:r>
            <a:r>
              <a:rPr lang="en-US" sz="2000" b="1" dirty="0">
                <a:solidFill>
                  <a:srgbClr val="4059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 just form another </a:t>
            </a:r>
            <a:r>
              <a:rPr lang="en-US" sz="20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Dearborn</a:t>
            </a:r>
            <a:r>
              <a:rPr lang="en-US" sz="2000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br>
              <a:rPr lang="en-US" sz="2000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en-US" sz="20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Michigan, a breeding ground for terrorists!!!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 descr="http://counterjihadnews.files.wordpress.com/2012/02/20110630_gmbdrmedium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81913" y="61913"/>
            <a:ext cx="1309687" cy="1309687"/>
          </a:xfrm>
          <a:prstGeom prst="rect">
            <a:avLst/>
          </a:prstGeom>
          <a:ln w="28575"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5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55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8" grpId="0" uiExpand="1" build="p"/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The Muslim Invasion!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Caslon Pro Bold" pitchFamily="18" charset="0"/>
            </a:endParaRPr>
          </a:p>
        </p:txBody>
      </p:sp>
      <p:pic>
        <p:nvPicPr>
          <p:cNvPr id="15364" name="Picture 6" descr="Image result for keith ellis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39746" y="4819333"/>
            <a:ext cx="2482850" cy="1652587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65" name="Picture 8" descr="Image result for andre cars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3292" y="4817745"/>
            <a:ext cx="2600325" cy="1655762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366" name="Text Box 7"/>
          <p:cNvSpPr txBox="1">
            <a:spLocks noChangeArrowheads="1"/>
          </p:cNvSpPr>
          <p:nvPr/>
        </p:nvSpPr>
        <p:spPr bwMode="auto">
          <a:xfrm>
            <a:off x="7578725" y="5045551"/>
            <a:ext cx="12604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Keith </a:t>
            </a:r>
          </a:p>
          <a:p>
            <a:pPr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Ellison </a:t>
            </a:r>
          </a:p>
          <a:p>
            <a:pPr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(D) MN</a:t>
            </a:r>
          </a:p>
        </p:txBody>
      </p:sp>
      <p:sp>
        <p:nvSpPr>
          <p:cNvPr id="15367" name="Text Box 8"/>
          <p:cNvSpPr txBox="1">
            <a:spLocks noChangeArrowheads="1"/>
          </p:cNvSpPr>
          <p:nvPr/>
        </p:nvSpPr>
        <p:spPr bwMode="auto">
          <a:xfrm>
            <a:off x="304800" y="5045551"/>
            <a:ext cx="11223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Andre</a:t>
            </a:r>
          </a:p>
          <a:p>
            <a:pPr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Carson</a:t>
            </a:r>
          </a:p>
          <a:p>
            <a:pPr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(D) IN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66988" y="4048125"/>
            <a:ext cx="4010025" cy="5238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IS IT WORKING?</a:t>
            </a:r>
          </a:p>
        </p:txBody>
      </p:sp>
      <p:pic>
        <p:nvPicPr>
          <p:cNvPr id="12" name="Picture 2" descr="http://counterjihadnews.files.wordpress.com/2012/02/20110630_gmbdrmedium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81913" y="61913"/>
            <a:ext cx="1309687" cy="1309687"/>
          </a:xfrm>
          <a:prstGeom prst="rect">
            <a:avLst/>
          </a:prstGeom>
          <a:ln w="28575"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457200" y="1676400"/>
            <a:ext cx="7772401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 To advance a quiet jihad, Muslims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aggressively</a:t>
            </a:r>
            <a:b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</a:b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participate 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in ELECTIONS on LOCAL, STATE</a:t>
            </a: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,</a:t>
            </a:r>
            <a:b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</a:b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FEDERAL, and SCHOOL LEVELS. 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2971800"/>
            <a:ext cx="7620000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Their ultimate objective – 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GLOBAL SUBMISSION TO </a:t>
            </a:r>
            <a:r>
              <a:rPr lang="en-US" sz="2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SHARIA</a:t>
            </a:r>
            <a:r>
              <a:rPr lang="en-US" sz="24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</a:rPr>
              <a:t>.</a:t>
            </a:r>
            <a:endParaRPr lang="en-US" sz="2400" b="1" i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Caslon Pro Bold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2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6" grpId="0"/>
      <p:bldP spid="15367" grpId="0"/>
      <p:bldP spid="11" grpId="0"/>
      <p:bldP spid="2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7224713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 smtClean="0"/>
              <a:t>Jefferson &amp; the Muslims!</a:t>
            </a:r>
          </a:p>
        </p:txBody>
      </p:sp>
      <p:pic>
        <p:nvPicPr>
          <p:cNvPr id="72709" name="Picture 5" descr="http://islamthreat.com/images/Jefferson%20Letter/Jefferson%20Barbary%20Pirates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1749" y="1600200"/>
            <a:ext cx="3786401" cy="5099273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2710" name="Picture 6" descr="http://islamthreat.com/images/Jefferson%20Letter/Jefferson%20Barbary%20Pirates0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600200"/>
            <a:ext cx="3741812" cy="5124450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C:\Users\ROSE\Desktop\Signatur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3943350"/>
            <a:ext cx="4460256" cy="1390650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http://counterjihadnews.files.wordpress.com/2012/02/20110630_gmbdrmedium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81913" y="61913"/>
            <a:ext cx="1309687" cy="1309687"/>
          </a:xfrm>
          <a:prstGeom prst="rect">
            <a:avLst/>
          </a:prstGeom>
          <a:ln w="28575"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7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27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7224713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 smtClean="0"/>
              <a:t>Jefferson &amp; the Muslims!</a:t>
            </a:r>
          </a:p>
        </p:txBody>
      </p:sp>
      <p:pic>
        <p:nvPicPr>
          <p:cNvPr id="71687" name="Picture 7" descr="http://islamthreat.com/images/Jefferson%20Letter/Jefferson%20Barbary%20Pirates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600200"/>
            <a:ext cx="3958961" cy="5124450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C:\Users\ROSE\Desktop\Jeffers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1676400"/>
            <a:ext cx="4947818" cy="1752600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800600" y="5798403"/>
            <a:ext cx="3769815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Thomas Jefferson knew </a:t>
            </a:r>
          </a:p>
          <a:p>
            <a:r>
              <a:rPr lang="en-US" sz="2400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NOTHING</a:t>
            </a:r>
            <a:r>
              <a:rPr lang="en-US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about Islam!</a:t>
            </a:r>
            <a:endParaRPr lang="en-US" sz="24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 descr="http://counterjihadnews.files.wordpress.com/2012/02/20110630_gmbdrmedium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81913" y="61913"/>
            <a:ext cx="1309687" cy="1309687"/>
          </a:xfrm>
          <a:prstGeom prst="rect">
            <a:avLst/>
          </a:prstGeom>
          <a:ln w="28575"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4419600" y="3759875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 Religion  </a:t>
            </a:r>
          </a:p>
          <a:p>
            <a:pPr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“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By what principles </a:t>
            </a:r>
          </a:p>
          <a:p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       of their religion [Islam]is it that </a:t>
            </a:r>
            <a:b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</a:b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       they consider all Christian Powers</a:t>
            </a:r>
            <a:b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</a:b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       as their “ENEMIES” until they</a:t>
            </a:r>
            <a:b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</a:b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       become friends by treaty?”</a:t>
            </a: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6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224713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 smtClean="0"/>
              <a:t>Sharia Court in Brooklyn!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752600"/>
            <a:ext cx="3581400" cy="4772025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4343400" y="2278082"/>
            <a:ext cx="4572000" cy="39703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 Muslim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Woman Judge, Carolyn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Walker, hand-picked by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President Obama,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sworn in as J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udge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the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7th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Municipal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District Court, Brooklyn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holding the Holy Quran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Brooklyn Borough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hall on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December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10, 2015,</a:t>
            </a:r>
          </a:p>
        </p:txBody>
      </p:sp>
      <p:pic>
        <p:nvPicPr>
          <p:cNvPr id="6" name="Picture 2" descr="http://counterjihadnews.files.wordpress.com/2012/02/20110630_gmbdrmedium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81913" y="61913"/>
            <a:ext cx="1309687" cy="1309687"/>
          </a:xfrm>
          <a:prstGeom prst="rect">
            <a:avLst/>
          </a:prstGeom>
          <a:ln w="28575"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0936926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&amp;#x0D;&amp;#x0A;The Hijra to America&amp;#x0D;&amp;#x0A;&amp;quot;&quot;/&gt;&lt;property id=&quot;20307&quot; value=&quot;256&quot;/&gt;&lt;/object&gt;&lt;object type=&quot;3&quot; unique_id=&quot;10005&quot;&gt;&lt;property id=&quot;20148&quot; value=&quot;5&quot;/&gt;&lt;property id=&quot;20300&quot; value=&quot;Slide 12 - &amp;quot;The Islamic Doctrine of Infiltration!&amp;quot;&quot;/&gt;&lt;property id=&quot;20307&quot; value=&quot;257&quot;/&gt;&lt;/object&gt;&lt;object type=&quot;3&quot; unique_id=&quot;10006&quot;&gt;&lt;property id=&quot;20148&quot; value=&quot;5&quot;/&gt;&lt;property id=&quot;20300&quot; value=&quot;Slide 34 - &amp;quot;The Refugee Act of 1980&amp;quot;&quot;/&gt;&lt;property id=&quot;20307&quot; value=&quot;258&quot;/&gt;&lt;/object&gt;&lt;object type=&quot;3&quot; unique_id=&quot;10073&quot;&gt;&lt;property id=&quot;20148&quot; value=&quot;5&quot;/&gt;&lt;property id=&quot;20300&quot; value=&quot;Slide 10 - &amp;quot;The Hijra&amp;quot;&quot;/&gt;&lt;property id=&quot;20307&quot; value=&quot;262&quot;/&gt;&lt;/object&gt;&lt;object type=&quot;3&quot; unique_id=&quot;10074&quot;&gt;&lt;property id=&quot;20148&quot; value=&quot;5&quot;/&gt;&lt;property id=&quot;20300&quot; value=&quot;Slide 27 - &amp;quot;The Refugee Act of 1980&amp;quot;&quot;/&gt;&lt;property id=&quot;20307&quot; value=&quot;261&quot;/&gt;&lt;/object&gt;&lt;object type=&quot;3&quot; unique_id=&quot;10102&quot;&gt;&lt;property id=&quot;20148&quot; value=&quot;5&quot;/&gt;&lt;property id=&quot;20300&quot; value=&quot;Slide 11 - &amp;quot;The Hijra&amp;quot;&quot;/&gt;&lt;property id=&quot;20307&quot; value=&quot;263&quot;/&gt;&lt;/object&gt;&lt;object type=&quot;3&quot; unique_id=&quot;10323&quot;&gt;&lt;property id=&quot;20148&quot; value=&quot;5&quot;/&gt;&lt;property id=&quot;20300&quot; value=&quot;Slide 71 - &amp;quot;Questions to Ask &amp;quot;&quot;/&gt;&lt;property id=&quot;20307&quot; value=&quot;266&quot;/&gt;&lt;/object&gt;&lt;object type=&quot;3&quot; unique_id=&quot;10422&quot;&gt;&lt;property id=&quot;20148&quot; value=&quot;5&quot;/&gt;&lt;property id=&quot;20300&quot; value=&quot;Slide 46 - &amp;quot;Muslim Population in the US&amp;quot;&quot;/&gt;&lt;property id=&quot;20307&quot; value=&quot;268&quot;/&gt;&lt;/object&gt;&lt;object type=&quot;3&quot; unique_id=&quot;10438&quot;&gt;&lt;property id=&quot;20148&quot; value=&quot;5&quot;/&gt;&lt;property id=&quot;20300&quot; value=&quot;Slide 47 - &amp;quot;Muslim Population in the US&amp;quot;&quot;/&gt;&lt;property id=&quot;20307&quot; value=&quot;269&quot;/&gt;&lt;/object&gt;&lt;object type=&quot;3&quot; unique_id=&quot;10503&quot;&gt;&lt;property id=&quot;20148&quot; value=&quot;5&quot;/&gt;&lt;property id=&quot;20300&quot; value=&quot;Slide 48 - &amp;quot;Muslim Population in the US&amp;quot;&quot;/&gt;&lt;property id=&quot;20307&quot; value=&quot;270&quot;/&gt;&lt;/object&gt;&lt;object type=&quot;3&quot; unique_id=&quot;10793&quot;&gt;&lt;property id=&quot;20148&quot; value=&quot;5&quot;/&gt;&lt;property id=&quot;20300&quot; value=&quot;Slide 49 - &amp;quot;Who is Running The Scam?&amp;quot;&quot;/&gt;&lt;property id=&quot;20307&quot; value=&quot;271&quot;/&gt;&lt;/object&gt;&lt;object type=&quot;3&quot; unique_id=&quot;10884&quot;&gt;&lt;property id=&quot;20148&quot; value=&quot;5&quot;/&gt;&lt;property id=&quot;20300&quot; value=&quot;Slide 50 - &amp;quot;Follow the Money! &amp;#x0D;&amp;#x0A;It’s Billions!&amp;quot;&quot;/&gt;&lt;property id=&quot;20307&quot; value=&quot;272&quot;/&gt;&lt;/object&gt;&lt;object type=&quot;3&quot; unique_id=&quot;10942&quot;&gt;&lt;property id=&quot;20148&quot; value=&quot;5&quot;/&gt;&lt;property id=&quot;20300&quot; value=&quot;Slide 51 - &amp;quot;Follow the Money! &amp;#x0D;&amp;#x0A;It’s Billions!&amp;quot;&quot;/&gt;&lt;property id=&quot;20307&quot; value=&quot;273&quot;/&gt;&lt;/object&gt;&lt;object type=&quot;3&quot; unique_id=&quot;11083&quot;&gt;&lt;property id=&quot;20148&quot; value=&quot;5&quot;/&gt;&lt;property id=&quot;20300&quot; value=&quot;Slide 52 - &amp;quot;Follow the Money! &amp;#x0D;&amp;#x0A;It’s Billions!&amp;quot;&quot;/&gt;&lt;property id=&quot;20307&quot; value=&quot;274&quot;/&gt;&lt;/object&gt;&lt;object type=&quot;3&quot; unique_id=&quot;11189&quot;&gt;&lt;property id=&quot;20148&quot; value=&quot;5&quot;/&gt;&lt;property id=&quot;20300&quot; value=&quot;Slide 53 - &amp;quot;Follow the Money! &amp;#x0D;&amp;#x0A;It’s Billions!&amp;quot;&quot;/&gt;&lt;property id=&quot;20307&quot; value=&quot;275&quot;/&gt;&lt;/object&gt;&lt;object type=&quot;3&quot; unique_id=&quot;11740&quot;&gt;&lt;property id=&quot;20148&quot; value=&quot;5&quot;/&gt;&lt;property id=&quot;20300&quot; value=&quot;Slide 54 - &amp;quot;Follow the Money! &amp;#x0D;&amp;#x0A;It’s Billions!&amp;quot;&quot;/&gt;&lt;property id=&quot;20307&quot; value=&quot;276&quot;/&gt;&lt;/object&gt;&lt;object type=&quot;3&quot; unique_id=&quot;11764&quot;&gt;&lt;property id=&quot;20148&quot; value=&quot;5&quot;/&gt;&lt;property id=&quot;20300&quot; value=&quot;Slide 56 - &amp;quot;How are the Refugees Picked?&amp;quot;&quot;/&gt;&lt;property id=&quot;20307&quot; value=&quot;277&quot;/&gt;&lt;/object&gt;&lt;object type=&quot;3&quot; unique_id=&quot;11861&quot;&gt;&lt;property id=&quot;20148&quot; value=&quot;5&quot;/&gt;&lt;property id=&quot;20300&quot; value=&quot;Slide 57 - &amp;quot;How are the Refugees Picked?&amp;quot;&quot;/&gt;&lt;property id=&quot;20307&quot; value=&quot;278&quot;/&gt;&lt;/object&gt;&lt;object type=&quot;3&quot; unique_id=&quot;12016&quot;&gt;&lt;property id=&quot;20148&quot; value=&quot;5&quot;/&gt;&lt;property id=&quot;20300&quot; value=&quot;Slide 62 - &amp;quot;Preferred Communities &amp;#x0D;&amp;#x0A;Impact on YOU and the Town You Live in.&amp;quot;&quot;/&gt;&lt;property id=&quot;20307&quot; value=&quot;280&quot;/&gt;&lt;/object&gt;&lt;object type=&quot;3&quot; unique_id=&quot;12719&quot;&gt;&lt;property id=&quot;20148&quot; value=&quot;5&quot;/&gt;&lt;property id=&quot;20300&quot; value=&quot;Slide 58 - &amp;quot;How are the Refugees Picked?&amp;quot;&quot;/&gt;&lt;property id=&quot;20307&quot; value=&quot;283&quot;/&gt;&lt;/object&gt;&lt;object type=&quot;3&quot; unique_id=&quot;13170&quot;&gt;&lt;property id=&quot;20148&quot; value=&quot;5&quot;/&gt;&lt;property id=&quot;20300&quot; value=&quot;Slide 68 - &amp;quot;Pockets of Resistance!&amp;quot;&quot;/&gt;&lt;property id=&quot;20307&quot; value=&quot;284&quot;/&gt;&lt;/object&gt;&lt;object type=&quot;3&quot; unique_id=&quot;14632&quot;&gt;&lt;property id=&quot;20148&quot; value=&quot;5&quot;/&gt;&lt;property id=&quot;20300&quot; value=&quot;Slide 69 - &amp;quot;Pockets of Resistance!&amp;quot;&quot;/&gt;&lt;property id=&quot;20307&quot; value=&quot;289&quot;/&gt;&lt;/object&gt;&lt;object type=&quot;3&quot; unique_id=&quot;14803&quot;&gt;&lt;property id=&quot;20148&quot; value=&quot;5&quot;/&gt;&lt;property id=&quot;20300&quot; value=&quot;Slide 70 - &amp;quot;Grassroots Campaign! &amp;quot;&quot;/&gt;&lt;property id=&quot;20307&quot; value=&quot;290&quot;/&gt;&lt;/object&gt;&lt;object type=&quot;3&quot; unique_id=&quot;15329&quot;&gt;&lt;property id=&quot;20148&quot; value=&quot;5&quot;/&gt;&lt;property id=&quot;20300&quot; value=&quot;Slide 63 - &amp;quot;“Preferred Communities” &amp;#x0D;&amp;#x0A;Impact YOU and the Town You Live in.&amp;quot;&quot;/&gt;&lt;property id=&quot;20307&quot; value=&quot;291&quot;/&gt;&lt;/object&gt;&lt;object type=&quot;3&quot; unique_id=&quot;15364&quot;&gt;&lt;property id=&quot;20148&quot; value=&quot;5&quot;/&gt;&lt;property id=&quot;20300&quot; value=&quot;Slide 35 - &amp;quot;The GOLD Card!&amp;quot;&quot;/&gt;&lt;property id=&quot;20307&quot; value=&quot;292&quot;/&gt;&lt;/object&gt;&lt;object type=&quot;3&quot; unique_id=&quot;15540&quot;&gt;&lt;property id=&quot;20148&quot; value=&quot;5&quot;/&gt;&lt;property id=&quot;20300&quot; value=&quot;Slide 40 - &amp;quot;Then GREEN Cards!&amp;quot;&quot;/&gt;&lt;property id=&quot;20307&quot; value=&quot;293&quot;/&gt;&lt;/object&gt;&lt;object type=&quot;3&quot; unique_id=&quot;15541&quot;&gt;&lt;property id=&quot;20148&quot; value=&quot;5&quot;/&gt;&lt;property id=&quot;20300&quot; value=&quot;Slide 41 - &amp;quot;Refugee Admissions - 2015&amp;quot;&quot;/&gt;&lt;property id=&quot;20307&quot; value=&quot;294&quot;/&gt;&lt;/object&gt;&lt;object type=&quot;3&quot; unique_id=&quot;15653&quot;&gt;&lt;property id=&quot;20148&quot; value=&quot;5&quot;/&gt;&lt;property id=&quot;20300&quot; value=&quot;Slide 36 - &amp;quot;They get “Privacy” rights!&amp;quot;&quot;/&gt;&lt;property id=&quot;20307&quot; value=&quot;297&quot;/&gt;&lt;/object&gt;&lt;object type=&quot;3&quot; unique_id=&quot;15654&quot;&gt;&lt;property id=&quot;20148&quot; value=&quot;5&quot;/&gt;&lt;property id=&quot;20300&quot; value=&quot;Slide 37 - &amp;quot;They get Work Permits!&amp;quot;&quot;/&gt;&lt;property id=&quot;20307&quot; value=&quot;296&quot;/&gt;&lt;/object&gt;&lt;object type=&quot;3&quot; unique_id=&quot;15856&quot;&gt;&lt;property id=&quot;20148&quot; value=&quot;5&quot;/&gt;&lt;property id=&quot;20300&quot; value=&quot;Slide 39 - &amp;quot;More “Rights” than us!&amp;quot;&quot;/&gt;&lt;property id=&quot;20307&quot; value=&quot;299&quot;/&gt;&lt;/object&gt;&lt;object type=&quot;3&quot; unique_id=&quot;15857&quot;&gt;&lt;property id=&quot;20148&quot; value=&quot;5&quot;/&gt;&lt;property id=&quot;20300&quot; value=&quot;Slide 44 - &amp;quot;Congress knows!&amp;quot;&quot;/&gt;&lt;property id=&quot;20307&quot; value=&quot;298&quot;/&gt;&lt;/object&gt;&lt;object type=&quot;3&quot; unique_id=&quot;15984&quot;&gt;&lt;property id=&quot;20148&quot; value=&quot;5&quot;/&gt;&lt;property id=&quot;20300&quot; value=&quot;Slide 38 - &amp;quot;“Categories” for Welfare!&amp;quot;&quot;/&gt;&lt;property id=&quot;20307&quot; value=&quot;300&quot;/&gt;&lt;/object&gt;&lt;object type=&quot;3&quot; unique_id=&quot;16114&quot;&gt;&lt;property id=&quot;20148&quot; value=&quot;5&quot;/&gt;&lt;property id=&quot;20300&quot; value=&quot;Slide 28 - &amp;quot;The Refugee Act of 1980&amp;quot;&quot;/&gt;&lt;property id=&quot;20307&quot; value=&quot;301&quot;/&gt;&lt;/object&gt;&lt;object type=&quot;3&quot; unique_id=&quot;16115&quot;&gt;&lt;property id=&quot;20148&quot; value=&quot;5&quot;/&gt;&lt;property id=&quot;20300&quot; value=&quot;Slide 13 - &amp;quot;Muslim “infiltration” &amp;#x0D;&amp;#x0A;into America since 9-11!&amp;quot;&quot;/&gt;&lt;property id=&quot;20307&quot; value=&quot;321&quot;/&gt;&lt;/object&gt;&lt;object type=&quot;3&quot; unique_id=&quot;16116&quot;&gt;&lt;property id=&quot;20148&quot; value=&quot;5&quot;/&gt;&lt;property id=&quot;20300&quot; value=&quot;Slide 14 - &amp;quot;What does the Koran say?&amp;quot;&quot;/&gt;&lt;property id=&quot;20307&quot; value=&quot;311&quot;/&gt;&lt;/object&gt;&lt;object type=&quot;3&quot; unique_id=&quot;16117&quot;&gt;&lt;property id=&quot;20148&quot; value=&quot;5&quot;/&gt;&lt;property id=&quot;20300&quot; value=&quot;Slide 18 - &amp;quot;What does the Koran say?&amp;quot;&quot;/&gt;&lt;property id=&quot;20307&quot; value=&quot;312&quot;/&gt;&lt;/object&gt;&lt;object type=&quot;3&quot; unique_id=&quot;16118&quot;&gt;&lt;property id=&quot;20148&quot; value=&quot;5&quot;/&gt;&lt;property id=&quot;20300&quot; value=&quot;Slide 19 - &amp;quot;What does the Koran say?&amp;quot;&quot;/&gt;&lt;property id=&quot;20307&quot; value=&quot;313&quot;/&gt;&lt;/object&gt;&lt;object type=&quot;3&quot; unique_id=&quot;16119&quot;&gt;&lt;property id=&quot;20148&quot; value=&quot;5&quot;/&gt;&lt;property id=&quot;20300&quot; value=&quot;Slide 20 - &amp;quot;What does the Koran say?&amp;quot;&quot;/&gt;&lt;property id=&quot;20307&quot; value=&quot;314&quot;/&gt;&lt;/object&gt;&lt;object type=&quot;3&quot; unique_id=&quot;16120&quot;&gt;&lt;property id=&quot;20148&quot; value=&quot;5&quot;/&gt;&lt;property id=&quot;20300&quot; value=&quot;Slide 21 - &amp;quot;What does the Koran say?&amp;quot;&quot;/&gt;&lt;property id=&quot;20307&quot; value=&quot;315&quot;/&gt;&lt;/object&gt;&lt;object type=&quot;3&quot; unique_id=&quot;16122&quot;&gt;&lt;property id=&quot;20148&quot; value=&quot;5&quot;/&gt;&lt;property id=&quot;20300&quot; value=&quot;Slide 23 - &amp;quot;What does the Koran say?&amp;quot;&quot;/&gt;&lt;property id=&quot;20307&quot; value=&quot;317&quot;/&gt;&lt;/object&gt;&lt;object type=&quot;3&quot; unique_id=&quot;16123&quot;&gt;&lt;property id=&quot;20148&quot; value=&quot;5&quot;/&gt;&lt;property id=&quot;20300&quot; value=&quot;Slide 24 - &amp;quot;DID I MISS SOMETHING?&amp;quot;&quot;/&gt;&lt;property id=&quot;20307&quot; value=&quot;318&quot;/&gt;&lt;/object&gt;&lt;object type=&quot;3&quot; unique_id=&quot;16124&quot;&gt;&lt;property id=&quot;20148&quot; value=&quot;5&quot;/&gt;&lt;property id=&quot;20300&quot; value=&quot;Slide 25 - &amp;quot;Who are Democrats?&amp;quot;&quot;/&gt;&lt;property id=&quot;20307&quot; value=&quot;319&quot;/&gt;&lt;/object&gt;&lt;object type=&quot;3&quot; unique_id=&quot;16125&quot;&gt;&lt;property id=&quot;20148&quot; value=&quot;5&quot;/&gt;&lt;property id=&quot;20300&quot; value=&quot;Slide 26 - &amp;quot;American Socialist &amp;#x0D;&amp;#x0A;media!&amp;quot;&quot;/&gt;&lt;property id=&quot;20307&quot; value=&quot;320&quot;/&gt;&lt;/object&gt;&lt;object type=&quot;3&quot; unique_id=&quot;16126&quot;&gt;&lt;property id=&quot;20148&quot; value=&quot;5&quot;/&gt;&lt;property id=&quot;20300&quot; value=&quot;Slide 29 - &amp;quot;The Refugee Act of 1980&amp;quot;&quot;/&gt;&lt;property id=&quot;20307&quot; value=&quot;305&quot;/&gt;&lt;/object&gt;&lt;object type=&quot;3&quot; unique_id=&quot;16127&quot;&gt;&lt;property id=&quot;20148&quot; value=&quot;5&quot;/&gt;&lt;property id=&quot;20300&quot; value=&quot;Slide 30 - &amp;quot;The Refugee Act of 1980&amp;quot;&quot;/&gt;&lt;property id=&quot;20307&quot; value=&quot;306&quot;/&gt;&lt;/object&gt;&lt;object type=&quot;3&quot; unique_id=&quot;16128&quot;&gt;&lt;property id=&quot;20148&quot; value=&quot;5&quot;/&gt;&lt;property id=&quot;20300&quot; value=&quot;Slide 31 - &amp;quot;The Refugee Act of 1980&amp;quot;&quot;/&gt;&lt;property id=&quot;20307&quot; value=&quot;307&quot;/&gt;&lt;/object&gt;&lt;object type=&quot;3&quot; unique_id=&quot;16129&quot;&gt;&lt;property id=&quot;20148&quot; value=&quot;5&quot;/&gt;&lt;property id=&quot;20300&quot; value=&quot;Slide 32 - &amp;quot;The Refugee Act of 1980&amp;quot;&quot;/&gt;&lt;property id=&quot;20307&quot; value=&quot;302&quot;/&gt;&lt;/object&gt;&lt;object type=&quot;3&quot; unique_id=&quot;16130&quot;&gt;&lt;property id=&quot;20148&quot; value=&quot;5&quot;/&gt;&lt;property id=&quot;20300&quot; value=&quot;Slide 42 - &amp;quot;Refugee Admissions - 2015&amp;quot;&quot;/&gt;&lt;property id=&quot;20307&quot; value=&quot;308&quot;/&gt;&lt;/object&gt;&lt;object type=&quot;3&quot; unique_id=&quot;16131&quot;&gt;&lt;property id=&quot;20148&quot; value=&quot;5&quot;/&gt;&lt;property id=&quot;20300&quot; value=&quot;Slide 43 - &amp;quot;Refugee Admissions - 2015&amp;quot;&quot;/&gt;&lt;property id=&quot;20307&quot; value=&quot;309&quot;/&gt;&lt;/object&gt;&lt;object type=&quot;3&quot; unique_id=&quot;16132&quot;&gt;&lt;property id=&quot;20148&quot; value=&quot;5&quot;/&gt;&lt;property id=&quot;20300&quot; value=&quot;Slide 45 - &amp;quot;Congress knows!&amp;quot;&quot;/&gt;&lt;property id=&quot;20307&quot; value=&quot;310&quot;/&gt;&lt;/object&gt;&lt;object type=&quot;3&quot; unique_id=&quot;16133&quot;&gt;&lt;property id=&quot;20148&quot; value=&quot;5&quot;/&gt;&lt;property id=&quot;20300&quot; value=&quot;Slide 55 - &amp;quot;Follow the Money! &amp;#x0D;&amp;#x0A;It’s Billions!&amp;quot;&quot;/&gt;&lt;property id=&quot;20307&quot; value=&quot;304&quot;/&gt;&lt;/object&gt;&lt;object type=&quot;3&quot; unique_id=&quot;16134&quot;&gt;&lt;property id=&quot;20148&quot; value=&quot;5&quot;/&gt;&lt;property id=&quot;20300&quot; value=&quot;Slide 65 - &amp;quot;Preferred Communities &amp;#x0D;&amp;#x0A;Impact YOU and the Town You Live in.&amp;quot;&quot;/&gt;&lt;property id=&quot;20307&quot; value=&quot;303&quot;/&gt;&lt;/object&gt;&lt;object type=&quot;3&quot; unique_id=&quot;16626&quot;&gt;&lt;property id=&quot;20148&quot; value=&quot;5&quot;/&gt;&lt;property id=&quot;20300&quot; value=&quot;Slide 4 - &amp;quot;There were Seven Coordinated Terror Attacks in Paris&amp;quot;&quot;/&gt;&lt;property id=&quot;20307&quot; value=&quot;326&quot;/&gt;&lt;/object&gt;&lt;object type=&quot;3&quot; unique_id=&quot;16627&quot;&gt;&lt;property id=&quot;20148&quot; value=&quot;5&quot;/&gt;&lt;property id=&quot;20300&quot; value=&quot;Slide 5 - &amp;quot;Three Brothers&amp;quot;&quot;/&gt;&lt;property id=&quot;20307&quot; value=&quot;329&quot;/&gt;&lt;/object&gt;&lt;object type=&quot;3&quot; unique_id=&quot;16628&quot;&gt;&lt;property id=&quot;20148&quot; value=&quot;5&quot;/&gt;&lt;property id=&quot;20300&quot; value=&quot;Slide 2 - &amp;quot;Paris Attack, Friday Nov. 13, 2015&amp;quot;&quot;/&gt;&lt;property id=&quot;20307&quot; value=&quot;322&quot;/&gt;&lt;/object&gt;&lt;object type=&quot;3&quot; unique_id=&quot;16629&quot;&gt;&lt;property id=&quot;20148&quot; value=&quot;5&quot;/&gt;&lt;property id=&quot;20300&quot; value=&quot;Slide 3 - &amp;quot;The Restaurant&amp;quot;&quot;/&gt;&lt;property id=&quot;20307&quot; value=&quot;324&quot;/&gt;&lt;/object&gt;&lt;object type=&quot;3&quot; unique_id=&quot;16631&quot;&gt;&lt;property id=&quot;20148&quot; value=&quot;5&quot;/&gt;&lt;property id=&quot;20300&quot; value=&quot;Slide 6 - &amp;quot;A Syrian refugee was one of the Paris attackers embedded in their current wave of refugees.&amp;quot;&quot;/&gt;&lt;property id=&quot;20307&quot; value=&quot;327&quot;/&gt;&lt;/object&gt;&lt;object type=&quot;3&quot; unique_id=&quot;16632&quot;&gt;&lt;property id=&quot;20148&quot; value=&quot;5&quot;/&gt;&lt;property id=&quot;20300&quot; value=&quot;Slide 8 - &amp;quot;Paris On Guard&amp;quot;&quot;/&gt;&lt;property id=&quot;20307&quot; value=&quot;325&quot;/&gt;&lt;/object&gt;&lt;object type=&quot;3&quot; unique_id=&quot;16633&quot;&gt;&lt;property id=&quot;20148&quot; value=&quot;5&quot;/&gt;&lt;property id=&quot;20300&quot; value=&quot;Slide 7 - &amp;quot;French President Francois Hollande declared a state of emergency&amp;quot;&quot;/&gt;&lt;property id=&quot;20307&quot; value=&quot;323&quot;/&gt;&lt;/object&gt;&lt;object type=&quot;3&quot; unique_id=&quot;17024&quot;&gt;&lt;property id=&quot;20148&quot; value=&quot;5&quot;/&gt;&lt;property id=&quot;20300&quot; value=&quot;Slide 9 - &amp;quot;What has Obama done?&amp;quot;&quot;/&gt;&lt;property id=&quot;20307&quot; value=&quot;330&quot;/&gt;&lt;/object&gt;&lt;object type=&quot;3&quot; unique_id=&quot;17355&quot;&gt;&lt;property id=&quot;20148&quot; value=&quot;5&quot;/&gt;&lt;property id=&quot;20300&quot; value=&quot;Slide 33&quot;/&gt;&lt;property id=&quot;20307&quot; value=&quot;331&quot;/&gt;&lt;/object&gt;&lt;object type=&quot;3&quot; unique_id=&quot;18954&quot;&gt;&lt;property id=&quot;20148&quot; value=&quot;5&quot;/&gt;&lt;property id=&quot;20300&quot; value=&quot;Slide 15 - &amp;quot;What does the Koran say?&amp;quot;&quot;/&gt;&lt;property id=&quot;20307&quot; value=&quot;336&quot;/&gt;&lt;/object&gt;&lt;object type=&quot;3&quot; unique_id=&quot;18955&quot;&gt;&lt;property id=&quot;20148&quot; value=&quot;5&quot;/&gt;&lt;property id=&quot;20300&quot; value=&quot;Slide 16 - &amp;quot;What does the Koran say?&amp;quot;&quot;/&gt;&lt;property id=&quot;20307&quot; value=&quot;337&quot;/&gt;&lt;/object&gt;&lt;object type=&quot;3&quot; unique_id=&quot;18956&quot;&gt;&lt;property id=&quot;20148&quot; value=&quot;5&quot;/&gt;&lt;property id=&quot;20300&quot; value=&quot;Slide 17 - &amp;quot;What does the Koran say?&amp;quot;&quot;/&gt;&lt;property id=&quot;20307&quot; value=&quot;338&quot;/&gt;&lt;/object&gt;&lt;object type=&quot;3&quot; unique_id=&quot;18957&quot;&gt;&lt;property id=&quot;20148&quot; value=&quot;5&quot;/&gt;&lt;property id=&quot;20300&quot; value=&quot;Slide 22 - &amp;quot;What does the Koran say?&amp;quot;&quot;/&gt;&lt;property id=&quot;20307&quot; value=&quot;335&quot;/&gt;&lt;/object&gt;&lt;object type=&quot;3&quot; unique_id=&quot;18958&quot;&gt;&lt;property id=&quot;20148&quot; value=&quot;5&quot;/&gt;&lt;property id=&quot;20300&quot; value=&quot;Slide 64 - &amp;quot;“Preferred Communities” &amp;#x0D;&amp;#x0A;Impact YOU and the Town You Live in.&amp;quot;&quot;/&gt;&lt;property id=&quot;20307&quot; value=&quot;334&quot;/&gt;&lt;/object&gt;&lt;object type=&quot;3&quot; unique_id=&quot;18959&quot;&gt;&lt;property id=&quot;20148&quot; value=&quot;5&quot;/&gt;&lt;property id=&quot;20300&quot; value=&quot;Slide 66 - &amp;quot;Who is Supporting the Scam?&amp;quot;&quot;/&gt;&lt;property id=&quot;20307&quot; value=&quot;332&quot;/&gt;&lt;/object&gt;&lt;object type=&quot;3&quot; unique_id=&quot;18960&quot;&gt;&lt;property id=&quot;20148&quot; value=&quot;5&quot;/&gt;&lt;property id=&quot;20300&quot; value=&quot;Slide 67 - &amp;quot;Who is Supporting the Scam?&amp;quot;&quot;/&gt;&lt;property id=&quot;20307&quot; value=&quot;333&quot;/&gt;&lt;/object&gt;&lt;object type=&quot;3&quot; unique_id=&quot;20185&quot;&gt;&lt;property id=&quot;20148&quot; value=&quot;5&quot;/&gt;&lt;property id=&quot;20300&quot; value=&quot;Slide 59 - &amp;quot;Do we have problems with any Asylees and refugees? &amp;quot;&quot;/&gt;&lt;property id=&quot;20307&quot; value=&quot;340&quot;/&gt;&lt;/object&gt;&lt;object type=&quot;3&quot; unique_id=&quot;20186&quot;&gt;&lt;property id=&quot;20148&quot; value=&quot;5&quot;/&gt;&lt;property id=&quot;20300&quot; value=&quot;Slide 60 - &amp;quot;Do we have problems with any Asylees and refugees? &amp;quot;&quot;/&gt;&lt;property id=&quot;20307&quot; value=&quot;339&quot;/&gt;&lt;/object&gt;&lt;object type=&quot;3&quot; unique_id=&quot;20261&quot;&gt;&lt;property id=&quot;20148&quot; value=&quot;5&quot;/&gt;&lt;property id=&quot;20300&quot; value=&quot;Slide 61 - &amp;quot;How many should we let in?&amp;quot;&quot;/&gt;&lt;property id=&quot;20307&quot; value=&quot;341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Custom 3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527D55"/>
      </a:accent1>
      <a:accent2>
        <a:srgbClr val="B0CCB0"/>
      </a:accent2>
      <a:accent3>
        <a:srgbClr val="A8CDD7"/>
      </a:accent3>
      <a:accent4>
        <a:srgbClr val="FFC000"/>
      </a:accent4>
      <a:accent5>
        <a:srgbClr val="C87F2E"/>
      </a:accent5>
      <a:accent6>
        <a:srgbClr val="FF0000"/>
      </a:accent6>
      <a:hlink>
        <a:srgbClr val="DB5353"/>
      </a:hlink>
      <a:folHlink>
        <a:srgbClr val="903638"/>
      </a:folHlink>
    </a:clrScheme>
    <a:fontScheme name="Custom 1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22583</TotalTime>
  <Words>2140</Words>
  <Application>Microsoft Office PowerPoint</Application>
  <PresentationFormat>On-screen Show (4:3)</PresentationFormat>
  <Paragraphs>380</Paragraphs>
  <Slides>53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Office Theme</vt:lpstr>
      <vt:lpstr>Collection of 36 Articles  by Peter Friedman</vt:lpstr>
      <vt:lpstr>Which do you want?</vt:lpstr>
      <vt:lpstr> The Muslim Invasion of America </vt:lpstr>
      <vt:lpstr>How many Muslims  should we let in?</vt:lpstr>
      <vt:lpstr>The Muslim Invasion!</vt:lpstr>
      <vt:lpstr>The Muslim Invasion!</vt:lpstr>
      <vt:lpstr>Jefferson &amp; the Muslims!</vt:lpstr>
      <vt:lpstr>Jefferson &amp; the Muslims!</vt:lpstr>
      <vt:lpstr>Sharia Court in Brooklyn!</vt:lpstr>
      <vt:lpstr>The Muslim Invasion!</vt:lpstr>
      <vt:lpstr>REFUGEE “FURNITURE”!</vt:lpstr>
      <vt:lpstr>REFUGEE “FURNITURE”!</vt:lpstr>
      <vt:lpstr>The Muslim Doctrine of Infiltration!</vt:lpstr>
      <vt:lpstr>Muslim “infiltration”  into America since 9-11!</vt:lpstr>
      <vt:lpstr>Slide 15</vt:lpstr>
      <vt:lpstr>What does the Koran say?</vt:lpstr>
      <vt:lpstr>What does the Koran say?</vt:lpstr>
      <vt:lpstr>What does the Koran say?</vt:lpstr>
      <vt:lpstr>What does the Koran say?</vt:lpstr>
      <vt:lpstr>What does the Koran say?</vt:lpstr>
      <vt:lpstr>What does the Koran say?</vt:lpstr>
      <vt:lpstr>SERIOUSLY?</vt:lpstr>
      <vt:lpstr>American Socialist Media!</vt:lpstr>
      <vt:lpstr>The Refugee Act of 1980</vt:lpstr>
      <vt:lpstr>Slide 25</vt:lpstr>
      <vt:lpstr>The Refugee Act of 1980</vt:lpstr>
      <vt:lpstr>Slide 27</vt:lpstr>
      <vt:lpstr>Slide 28</vt:lpstr>
      <vt:lpstr>They get WORK PERMITS!</vt:lpstr>
      <vt:lpstr>Slide 30</vt:lpstr>
      <vt:lpstr>Refugee Admissions - 2015</vt:lpstr>
      <vt:lpstr>Slide 32</vt:lpstr>
      <vt:lpstr>Refugee Admissions - 2015</vt:lpstr>
      <vt:lpstr>Congress knows!</vt:lpstr>
      <vt:lpstr>Congress knows!</vt:lpstr>
      <vt:lpstr>Muslim Terrorists in the US?</vt:lpstr>
      <vt:lpstr>Who is Running the  Refugee Scam?</vt:lpstr>
      <vt:lpstr>Follow the Money!  It’s Billions!</vt:lpstr>
      <vt:lpstr>Follow the Money!  It’s Billions!</vt:lpstr>
      <vt:lpstr>Follow the Money!  It’s Billions!</vt:lpstr>
      <vt:lpstr>Follow the Money!  It’s Billions!</vt:lpstr>
      <vt:lpstr>Follow the Money!  It’s Billions!</vt:lpstr>
      <vt:lpstr>Slide 43</vt:lpstr>
      <vt:lpstr>How are the Refugees Picked?</vt:lpstr>
      <vt:lpstr>Do we have problems with any Asylees and refugees? </vt:lpstr>
      <vt:lpstr>Preferred Communities  Impact on YOU and the Town You Live in.</vt:lpstr>
      <vt:lpstr>Preferred Communities  Impact on YOU and the Town You Live in.</vt:lpstr>
      <vt:lpstr>Who is Supporting the Scam?</vt:lpstr>
      <vt:lpstr>Who is Supporting the Scam?</vt:lpstr>
      <vt:lpstr>Pockets of Resistance!</vt:lpstr>
      <vt:lpstr>Both Parties are Doing It!</vt:lpstr>
      <vt:lpstr>What can we do? </vt:lpstr>
      <vt:lpstr>Questions to ask elected officials!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Refugee resettlement</dc:title>
  <dc:creator>ROSE</dc:creator>
  <cp:lastModifiedBy>ROSE</cp:lastModifiedBy>
  <cp:revision>1811</cp:revision>
  <dcterms:created xsi:type="dcterms:W3CDTF">2015-08-27T18:05:08Z</dcterms:created>
  <dcterms:modified xsi:type="dcterms:W3CDTF">2016-09-08T20:54:15Z</dcterms:modified>
</cp:coreProperties>
</file>