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81" r:id="rId3"/>
    <p:sldId id="347" r:id="rId4"/>
    <p:sldId id="348" r:id="rId5"/>
    <p:sldId id="349" r:id="rId6"/>
    <p:sldId id="350" r:id="rId7"/>
    <p:sldId id="280" r:id="rId8"/>
    <p:sldId id="303" r:id="rId9"/>
    <p:sldId id="304" r:id="rId10"/>
    <p:sldId id="351" r:id="rId11"/>
    <p:sldId id="306" r:id="rId12"/>
    <p:sldId id="307" r:id="rId13"/>
    <p:sldId id="352" r:id="rId14"/>
    <p:sldId id="308" r:id="rId15"/>
    <p:sldId id="309" r:id="rId16"/>
    <p:sldId id="357" r:id="rId17"/>
    <p:sldId id="3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sorterViewPr>
    <p:cViewPr>
      <p:scale>
        <a:sx n="100" d="100"/>
        <a:sy n="100" d="100"/>
      </p:scale>
      <p:origin x="0" y="-6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ED8A9-A605-4442-B515-77EA769EBA5D}" type="datetimeFigureOut">
              <a:rPr lang="en-US" smtClean="0"/>
              <a:t>05-Dec-21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4BC0D-40CF-43D4-8CD2-8601CB84E2B0}" type="slidenum">
              <a:rPr lang="en-US" smtClean="0"/>
              <a:t>‹#›</a:t>
            </a:fld>
            <a:endParaRPr lang="en-US"/>
          </a:p>
        </p:txBody>
      </p:sp>
    </p:spTree>
    <p:extLst>
      <p:ext uri="{BB962C8B-B14F-4D97-AF65-F5344CB8AC3E}">
        <p14:creationId xmlns:p14="http://schemas.microsoft.com/office/powerpoint/2010/main" val="165353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3D18918-CD39-4C82-974B-8F09DDD24D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017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7EDE-8D79-495A-8164-1A2D04A42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26ACB-989F-4054-9E03-D403D7949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6F6951-5F4C-402D-945A-A038B444E89B}"/>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5" name="Footer Placeholder 4">
            <a:extLst>
              <a:ext uri="{FF2B5EF4-FFF2-40B4-BE49-F238E27FC236}">
                <a16:creationId xmlns:a16="http://schemas.microsoft.com/office/drawing/2014/main" id="{35CD9BA5-2056-44E3-9EF4-E6086477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1B60F-566F-4B17-985B-ED87284FDAC9}"/>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41945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04CD-9894-4478-9FA5-49572E6C51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3CBF0B-76C3-4116-B683-0DB7618CA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168DC-3636-4E72-BEFC-F993DC7BE1F2}"/>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5" name="Footer Placeholder 4">
            <a:extLst>
              <a:ext uri="{FF2B5EF4-FFF2-40B4-BE49-F238E27FC236}">
                <a16:creationId xmlns:a16="http://schemas.microsoft.com/office/drawing/2014/main" id="{650DFDBF-6B21-43FE-85FC-55649A3ED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F43E-A661-4A70-A3E4-77D80FDA23A7}"/>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113667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66B0B-09C6-460D-95EA-54A0DEA8E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C6FDB5-DD80-48B1-BC70-24393BB6D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E57D0-82F0-4021-B9BB-C1E24F098D22}"/>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5" name="Footer Placeholder 4">
            <a:extLst>
              <a:ext uri="{FF2B5EF4-FFF2-40B4-BE49-F238E27FC236}">
                <a16:creationId xmlns:a16="http://schemas.microsoft.com/office/drawing/2014/main" id="{E1BA460C-DCDD-467C-8E40-49339ADB3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A229C-7263-4285-A74D-4ECB399E3E81}"/>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281311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1428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6572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M-</a:t>
            </a:r>
          </a:p>
        </p:txBody>
      </p:sp>
      <p:sp>
        <p:nvSpPr>
          <p:cNvPr id="7" name="TextBox 6"/>
          <p:cNvSpPr txBox="1"/>
          <p:nvPr userDrawn="1"/>
        </p:nvSpPr>
        <p:spPr>
          <a:xfrm>
            <a:off x="10134600" y="5349875"/>
            <a:ext cx="2057400" cy="739738"/>
          </a:xfrm>
          <a:prstGeom prst="rect">
            <a:avLst/>
          </a:prstGeom>
          <a:noFill/>
        </p:spPr>
        <p:txBody>
          <a:bodyPr wrap="square" lIns="73152" rtlCol="0" anchor="b" anchorCtr="0">
            <a:noAutofit/>
          </a:bodyPr>
          <a:lstStyle/>
          <a:p>
            <a:pPr marL="109728" marR="0" indent="-109728" algn="l" rtl="0">
              <a:lnSpc>
                <a:spcPct val="92000"/>
              </a:lnSpc>
              <a:spcBef>
                <a:spcPts val="300"/>
              </a:spcBef>
            </a:pPr>
            <a:r>
              <a:rPr lang="en-US" sz="1100" b="0" i="0" u="none" strike="noStrike" baseline="0" dirty="0">
                <a:solidFill>
                  <a:srgbClr val="000000"/>
                </a:solidFill>
                <a:latin typeface="Arial Narrow" panose="020B0606020202030204" pitchFamily="34" charset="0"/>
              </a:rPr>
              <a:t>Note: There is no connecting line between 2019 and 2020 to indicate caution should be used when comparing estimates between 2020 and prior years because of methodological changes for 2020. Due to these changes, significance testing between 2020 and prior years was not performed.</a:t>
            </a:r>
          </a:p>
          <a:p>
            <a:pPr marL="109728" marR="0" indent="-109728" algn="l" rtl="0">
              <a:lnSpc>
                <a:spcPct val="92000"/>
              </a:lnSpc>
              <a:spcBef>
                <a:spcPts val="500"/>
              </a:spcBef>
            </a:pPr>
            <a:r>
              <a:rPr lang="en-US" sz="1100" b="0" i="0" u="none" strike="noStrike" baseline="0" dirty="0">
                <a:solidFill>
                  <a:srgbClr val="000000"/>
                </a:solidFill>
                <a:latin typeface="Arial Narrow" panose="020B0606020202030204" pitchFamily="34" charset="0"/>
              </a:rPr>
              <a:t>Note: The estimate in 2020 is italicized to indicate caution should be used when comparing estimates between 2020 and prior years because of methodological changes for 2020. Due to these changes, significance testing between 2020 and prior years was not performed.</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134600" y="1905000"/>
            <a:ext cx="1905000" cy="1291338"/>
          </a:xfrm>
        </p:spPr>
        <p:txBody>
          <a:bodyPr lIns="73152" rIns="91440" anchor="b" anchorCtr="0">
            <a:noAutofit/>
          </a:bodyPr>
          <a:lstStyle>
            <a:lvl1pPr marL="111125" indent="-111125">
              <a:lnSpc>
                <a:spcPct val="92000"/>
              </a:lnSpc>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4037248745"/>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M-</a:t>
            </a:r>
          </a:p>
        </p:txBody>
      </p:sp>
    </p:spTree>
    <p:extLst>
      <p:ext uri="{BB962C8B-B14F-4D97-AF65-F5344CB8AC3E}">
        <p14:creationId xmlns:p14="http://schemas.microsoft.com/office/powerpoint/2010/main" val="916098854"/>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346325" y="355432"/>
            <a:ext cx="9144000" cy="646331"/>
          </a:xfrm>
        </p:spPr>
        <p:txBody>
          <a:bodyPr anchor="t" anchorCtr="0">
            <a:spAutoFit/>
          </a:bodyPr>
          <a:lstStyle>
            <a:lvl1pPr algn="r">
              <a:defRPr sz="4000"/>
            </a:lvl1pPr>
          </a:lstStyle>
          <a:p>
            <a:r>
              <a:rPr lang="en-US" dirty="0"/>
              <a:t>Presentation Title</a:t>
            </a:r>
          </a:p>
        </p:txBody>
      </p:sp>
      <p:sp>
        <p:nvSpPr>
          <p:cNvPr id="3" name="Subtitle 2"/>
          <p:cNvSpPr>
            <a:spLocks noGrp="1"/>
          </p:cNvSpPr>
          <p:nvPr>
            <p:ph type="subTitle" idx="1" hasCustomPrompt="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Name of Presenter</a:t>
            </a:r>
            <a:br>
              <a:rPr lang="en-US" dirty="0"/>
            </a:br>
            <a:r>
              <a:rPr lang="en-US" dirty="0"/>
              <a:t>Position Title</a:t>
            </a:r>
            <a:br>
              <a:rPr lang="en-US" dirty="0"/>
            </a:br>
            <a:r>
              <a:rPr lang="en-US" dirty="0"/>
              <a:t>Substance Abuse and Mental Health Services Administration</a:t>
            </a:r>
            <a:br>
              <a:rPr lang="en-US" dirty="0"/>
            </a:br>
            <a:r>
              <a:rPr lang="en-US" dirty="0"/>
              <a:t>U.S. Department of Health and Human Services</a:t>
            </a:r>
          </a:p>
        </p:txBody>
      </p:sp>
      <p:sp>
        <p:nvSpPr>
          <p:cNvPr id="8" name="Text Placeholder 7"/>
          <p:cNvSpPr>
            <a:spLocks noGrp="1"/>
          </p:cNvSpPr>
          <p:nvPr>
            <p:ph type="body" sz="quarter" idx="10" hasCustomPrompt="1"/>
          </p:nvPr>
        </p:nvSpPr>
        <p:spPr>
          <a:xfrm>
            <a:off x="304800" y="5772150"/>
            <a:ext cx="2209800" cy="781050"/>
          </a:xfrm>
        </p:spPr>
        <p:txBody>
          <a:bodyPr anchor="ctr">
            <a:normAutofit/>
          </a:bodyPr>
          <a:lstStyle>
            <a:lvl1pPr marL="0" indent="0">
              <a:buNone/>
              <a:defRPr sz="1800">
                <a:latin typeface="Segoe UI Semilight" panose="020B0402040204020203" pitchFamily="34" charset="0"/>
                <a:cs typeface="Segoe UI Semilight" panose="020B0402040204020203" pitchFamily="34" charset="0"/>
              </a:defRPr>
            </a:lvl1pPr>
          </a:lstStyle>
          <a:p>
            <a:pPr lvl="0"/>
            <a:r>
              <a:rPr lang="en-US" dirty="0"/>
              <a:t>Location of presentation</a:t>
            </a:r>
          </a:p>
        </p:txBody>
      </p:sp>
    </p:spTree>
    <p:extLst>
      <p:ext uri="{BB962C8B-B14F-4D97-AF65-F5344CB8AC3E}">
        <p14:creationId xmlns:p14="http://schemas.microsoft.com/office/powerpoint/2010/main" val="416445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3CB-A96E-4614-BA99-F7FBF267E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37A4A-998A-4AA5-91CD-77DC873E01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51ED-54C3-4A1D-B9D6-EA9FA1C9C74E}"/>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5" name="Footer Placeholder 4">
            <a:extLst>
              <a:ext uri="{FF2B5EF4-FFF2-40B4-BE49-F238E27FC236}">
                <a16:creationId xmlns:a16="http://schemas.microsoft.com/office/drawing/2014/main" id="{AB1DD5AF-2FD1-4D20-B778-0D3037576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19877-F43A-453E-9CC7-EEF7D6BFDFE1}"/>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183437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8384-3074-4C9B-A423-755E7440A9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12A85-B746-44B8-90E3-F37DA2AB0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6C0D7-16FC-4176-83B8-DE2C140A26D7}"/>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5" name="Footer Placeholder 4">
            <a:extLst>
              <a:ext uri="{FF2B5EF4-FFF2-40B4-BE49-F238E27FC236}">
                <a16:creationId xmlns:a16="http://schemas.microsoft.com/office/drawing/2014/main" id="{24281DB9-E377-440B-B94A-B698ABCCC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7842C-4CA7-4FB9-AB43-7B705F4A2E34}"/>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57225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5920-55F5-4086-8411-FAE101132F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3D380-D62C-43DB-BA85-A08FFDE158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2AFC4-16D2-483B-BACA-1B4BDDC189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6539A-3880-4059-A1FC-CB41BFACF7A3}"/>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6" name="Footer Placeholder 5">
            <a:extLst>
              <a:ext uri="{FF2B5EF4-FFF2-40B4-BE49-F238E27FC236}">
                <a16:creationId xmlns:a16="http://schemas.microsoft.com/office/drawing/2014/main" id="{0EEB8EA6-B0BB-4101-A002-5335BCF75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903AF-612F-4FCC-9828-7507E1DCDC0B}"/>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279014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79C2-CEAB-4809-B250-940CB3B077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2FE74-6766-4787-A45B-96F0BD79E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B9D2E-AC3F-410D-886F-EB35E024F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70C53-FA4F-4DCB-B152-3976B0B54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A337F-BA57-4428-8F15-EA1B50D26E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A72C7-0020-40D9-9C75-7C5672547163}"/>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8" name="Footer Placeholder 7">
            <a:extLst>
              <a:ext uri="{FF2B5EF4-FFF2-40B4-BE49-F238E27FC236}">
                <a16:creationId xmlns:a16="http://schemas.microsoft.com/office/drawing/2014/main" id="{00D23D4C-EE47-4802-82BE-A8F51A2ADA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E9CA95-A2D5-4C37-BC98-0A3C7D04AEC5}"/>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64186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8D63-EA18-4147-9661-5ADF1A0F8310}"/>
              </a:ext>
            </a:extLst>
          </p:cNvPr>
          <p:cNvSpPr>
            <a:spLocks noGrp="1"/>
          </p:cNvSpPr>
          <p:nvPr>
            <p:ph type="title"/>
          </p:nvPr>
        </p:nvSpPr>
        <p:spPr>
          <a:xfrm>
            <a:off x="838200" y="136525"/>
            <a:ext cx="10515600" cy="859668"/>
          </a:xfrm>
        </p:spPr>
        <p:txBody>
          <a:bodyPr/>
          <a:lstStyle>
            <a:lvl1pPr algn="ctr">
              <a:defRPr b="1" i="1">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58C5D1DC-3478-4AA3-8067-B966D778B70B}"/>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4" name="Footer Placeholder 3">
            <a:extLst>
              <a:ext uri="{FF2B5EF4-FFF2-40B4-BE49-F238E27FC236}">
                <a16:creationId xmlns:a16="http://schemas.microsoft.com/office/drawing/2014/main" id="{4DFAFF86-CDB9-42C0-9183-67BB1E09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46269-0B76-4625-B625-C75772E6FF61}"/>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9720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796C8-705F-491B-B9AA-9F4037C75D88}"/>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3" name="Footer Placeholder 2">
            <a:extLst>
              <a:ext uri="{FF2B5EF4-FFF2-40B4-BE49-F238E27FC236}">
                <a16:creationId xmlns:a16="http://schemas.microsoft.com/office/drawing/2014/main" id="{CE6064DF-493D-4738-B24A-61032BE523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C0AB97-4637-4EC7-ACDA-860FFDEF1F29}"/>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148352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DF05-2CAB-429E-9452-73580B43A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5066D-EA50-49ED-888D-BE0B783AE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F13C08-B358-443B-94EE-CE4362DE1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01F83-62D7-4D17-ADD3-C6C63C3D0C45}"/>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6" name="Footer Placeholder 5">
            <a:extLst>
              <a:ext uri="{FF2B5EF4-FFF2-40B4-BE49-F238E27FC236}">
                <a16:creationId xmlns:a16="http://schemas.microsoft.com/office/drawing/2014/main" id="{CCD53EAF-5FE8-4517-BF58-97B58B41F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E6C43-BE55-44C0-8860-EB3F8C17CD50}"/>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101810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223D-3DDD-4E2D-8368-B32A070B6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5676E-47B7-48CC-9C20-185E90DE5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32028E-9BE6-4200-B5CA-75ED13A9C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37D4A-1EDE-4E99-9EE2-248E6FE31F92}"/>
              </a:ext>
            </a:extLst>
          </p:cNvPr>
          <p:cNvSpPr>
            <a:spLocks noGrp="1"/>
          </p:cNvSpPr>
          <p:nvPr>
            <p:ph type="dt" sz="half" idx="10"/>
          </p:nvPr>
        </p:nvSpPr>
        <p:spPr/>
        <p:txBody>
          <a:bodyPr/>
          <a:lstStyle/>
          <a:p>
            <a:fld id="{CC3C33F9-EB50-4442-BF66-1833712CEAFB}" type="datetimeFigureOut">
              <a:rPr lang="en-US" smtClean="0"/>
              <a:t>05-Dec-21</a:t>
            </a:fld>
            <a:endParaRPr lang="en-US"/>
          </a:p>
        </p:txBody>
      </p:sp>
      <p:sp>
        <p:nvSpPr>
          <p:cNvPr id="6" name="Footer Placeholder 5">
            <a:extLst>
              <a:ext uri="{FF2B5EF4-FFF2-40B4-BE49-F238E27FC236}">
                <a16:creationId xmlns:a16="http://schemas.microsoft.com/office/drawing/2014/main" id="{1A3927E8-BACD-44C0-8D2D-D9E69247C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5D06D-755D-49D5-88E1-A331CD91680F}"/>
              </a:ext>
            </a:extLst>
          </p:cNvPr>
          <p:cNvSpPr>
            <a:spLocks noGrp="1"/>
          </p:cNvSpPr>
          <p:nvPr>
            <p:ph type="sldNum" sz="quarter" idx="12"/>
          </p:nvPr>
        </p:nvSpPr>
        <p:spPr/>
        <p:txBody>
          <a:bodyPr/>
          <a:lstStyle/>
          <a:p>
            <a:fld id="{1CEA1129-C210-4FA7-9615-A39CDFDC8BD7}" type="slidenum">
              <a:rPr lang="en-US" smtClean="0"/>
              <a:t>‹#›</a:t>
            </a:fld>
            <a:endParaRPr lang="en-US"/>
          </a:p>
        </p:txBody>
      </p:sp>
    </p:spTree>
    <p:extLst>
      <p:ext uri="{BB962C8B-B14F-4D97-AF65-F5344CB8AC3E}">
        <p14:creationId xmlns:p14="http://schemas.microsoft.com/office/powerpoint/2010/main" val="338870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C969E-8876-4140-A854-1D637D9BD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7FDF7-8F0B-457B-B28F-0C8663DF0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C4324-3C02-422B-BA74-3C05CB4C2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C33F9-EB50-4442-BF66-1833712CEAFB}" type="datetimeFigureOut">
              <a:rPr lang="en-US" smtClean="0"/>
              <a:t>05-Dec-21</a:t>
            </a:fld>
            <a:endParaRPr lang="en-US"/>
          </a:p>
        </p:txBody>
      </p:sp>
      <p:sp>
        <p:nvSpPr>
          <p:cNvPr id="5" name="Footer Placeholder 4">
            <a:extLst>
              <a:ext uri="{FF2B5EF4-FFF2-40B4-BE49-F238E27FC236}">
                <a16:creationId xmlns:a16="http://schemas.microsoft.com/office/drawing/2014/main" id="{7F362CBC-6210-4F97-AB4E-9D9E1344D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5984FE-77EA-4F6D-AC26-D757553F8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A1129-C210-4FA7-9615-A39CDFDC8BD7}" type="slidenum">
              <a:rPr lang="en-US" smtClean="0"/>
              <a:t>‹#›</a:t>
            </a:fld>
            <a:endParaRPr lang="en-US"/>
          </a:p>
        </p:txBody>
      </p:sp>
    </p:spTree>
    <p:extLst>
      <p:ext uri="{BB962C8B-B14F-4D97-AF65-F5344CB8AC3E}">
        <p14:creationId xmlns:p14="http://schemas.microsoft.com/office/powerpoint/2010/main" val="79027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375625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73990-6D36-4B96-939F-B08346E61CEA}"/>
              </a:ext>
            </a:extLst>
          </p:cNvPr>
          <p:cNvSpPr txBox="1"/>
          <p:nvPr/>
        </p:nvSpPr>
        <p:spPr>
          <a:xfrm>
            <a:off x="3048000" y="6080667"/>
            <a:ext cx="6096000" cy="369332"/>
          </a:xfrm>
          <a:prstGeom prst="rect">
            <a:avLst/>
          </a:prstGeom>
          <a:noFill/>
        </p:spPr>
        <p:txBody>
          <a:bodyPr wrap="square">
            <a:spAutoFit/>
          </a:bodyPr>
          <a:lstStyle/>
          <a:p>
            <a:pPr algn="ctr"/>
            <a:r>
              <a:rPr lang="en-US">
                <a:solidFill>
                  <a:srgbClr val="FF0000"/>
                </a:solidFill>
                <a:latin typeface="Times New Roman" panose="02020603050405020304" pitchFamily="18" charset="0"/>
                <a:cs typeface="Times New Roman" panose="02020603050405020304" pitchFamily="18" charset="0"/>
              </a:rPr>
              <a:t>https://www.datafiles.samhsa.gov/</a:t>
            </a:r>
          </a:p>
        </p:txBody>
      </p:sp>
      <p:pic>
        <p:nvPicPr>
          <p:cNvPr id="5" name="Picture 4">
            <a:extLst>
              <a:ext uri="{FF2B5EF4-FFF2-40B4-BE49-F238E27FC236}">
                <a16:creationId xmlns:a16="http://schemas.microsoft.com/office/drawing/2014/main" id="{F801B6B8-1FE6-4305-9B2C-D34651EF45A9}"/>
              </a:ext>
            </a:extLst>
          </p:cNvPr>
          <p:cNvPicPr>
            <a:picLocks noChangeAspect="1"/>
          </p:cNvPicPr>
          <p:nvPr/>
        </p:nvPicPr>
        <p:blipFill>
          <a:blip r:embed="rId2"/>
          <a:stretch>
            <a:fillRect/>
          </a:stretch>
        </p:blipFill>
        <p:spPr>
          <a:xfrm>
            <a:off x="0" y="999754"/>
            <a:ext cx="12192000" cy="4655291"/>
          </a:xfrm>
          <a:prstGeom prst="rect">
            <a:avLst/>
          </a:prstGeom>
        </p:spPr>
      </p:pic>
    </p:spTree>
    <p:extLst>
      <p:ext uri="{BB962C8B-B14F-4D97-AF65-F5344CB8AC3E}">
        <p14:creationId xmlns:p14="http://schemas.microsoft.com/office/powerpoint/2010/main" val="75742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261725" cy="960147"/>
          </a:xfrm>
        </p:spPr>
        <p:txBody>
          <a:bodyPr>
            <a:normAutofit/>
          </a:bodyPr>
          <a:lstStyle/>
          <a:p>
            <a:r>
              <a:rPr lang="en-US" sz="2800" dirty="0"/>
              <a:t>Substance Use: Among Youths Aged 12 to 17; by Past Year Major Depressive Episode (MDE) Status, 2020 </a:t>
            </a:r>
          </a:p>
        </p:txBody>
      </p:sp>
      <p:sp>
        <p:nvSpPr>
          <p:cNvPr id="4" name="Text Placeholder 3"/>
          <p:cNvSpPr>
            <a:spLocks noGrp="1"/>
          </p:cNvSpPr>
          <p:nvPr>
            <p:ph type="body" sz="quarter" idx="11"/>
          </p:nvPr>
        </p:nvSpPr>
        <p:spPr/>
        <p:txBody>
          <a:bodyPr/>
          <a:lstStyle/>
          <a:p>
            <a:r>
              <a:rPr lang="en-US" baseline="30000" dirty="0"/>
              <a:t>+</a:t>
            </a:r>
            <a:r>
              <a:rPr lang="en-US" dirty="0"/>
              <a:t> Difference between this estimate and the estimate for youths without MDE is statistically significant at the .05 level.</a:t>
            </a:r>
          </a:p>
          <a:p>
            <a:r>
              <a:rPr lang="en-US" dirty="0"/>
              <a:t>Note: Youth respondents with unknown MDE data were excluded.</a:t>
            </a:r>
          </a:p>
        </p:txBody>
      </p:sp>
      <p:sp>
        <p:nvSpPr>
          <p:cNvPr id="3" name="Text Placeholder 2"/>
          <p:cNvSpPr>
            <a:spLocks noGrp="1"/>
          </p:cNvSpPr>
          <p:nvPr>
            <p:ph type="body" sz="quarter" idx="10"/>
          </p:nvPr>
        </p:nvSpPr>
        <p:spPr/>
        <p:txBody>
          <a:bodyPr/>
          <a:lstStyle/>
          <a:p>
            <a:r>
              <a:rPr lang="en-US" dirty="0"/>
              <a:t>FFR1.34</a:t>
            </a:r>
          </a:p>
        </p:txBody>
      </p:sp>
      <p:pic>
        <p:nvPicPr>
          <p:cNvPr id="6" name="Content Placeholder 7" descr="Chart, bar chart&#10;&#10;Description automatically generated">
            <a:extLst>
              <a:ext uri="{FF2B5EF4-FFF2-40B4-BE49-F238E27FC236}">
                <a16:creationId xmlns:a16="http://schemas.microsoft.com/office/drawing/2014/main" id="{45596803-9FFC-49AB-9101-256192935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213" y="1600200"/>
            <a:ext cx="5955174" cy="4114800"/>
          </a:xfrm>
          <a:prstGeom prst="rect">
            <a:avLst/>
          </a:prstGeom>
        </p:spPr>
      </p:pic>
    </p:spTree>
    <p:extLst>
      <p:ext uri="{BB962C8B-B14F-4D97-AF65-F5344CB8AC3E}">
        <p14:creationId xmlns:p14="http://schemas.microsoft.com/office/powerpoint/2010/main" val="169478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261725" cy="960147"/>
          </a:xfrm>
        </p:spPr>
        <p:txBody>
          <a:bodyPr>
            <a:normAutofit/>
          </a:bodyPr>
          <a:lstStyle/>
          <a:p>
            <a:r>
              <a:rPr lang="en-US" sz="2800" dirty="0"/>
              <a:t>Past Year Substance Use Disorder (SUD) and Any Mental Illness (AMI): Among Adults Aged 18 or Older; 2020</a:t>
            </a:r>
          </a:p>
        </p:txBody>
      </p:sp>
      <p:sp>
        <p:nvSpPr>
          <p:cNvPr id="3" name="Text Placeholder 2"/>
          <p:cNvSpPr>
            <a:spLocks noGrp="1"/>
          </p:cNvSpPr>
          <p:nvPr>
            <p:ph type="body" sz="quarter" idx="10"/>
          </p:nvPr>
        </p:nvSpPr>
        <p:spPr/>
        <p:txBody>
          <a:bodyPr/>
          <a:lstStyle/>
          <a:p>
            <a:r>
              <a:rPr lang="en-US" dirty="0"/>
              <a:t>FFR1.35</a:t>
            </a:r>
          </a:p>
        </p:txBody>
      </p:sp>
      <p:pic>
        <p:nvPicPr>
          <p:cNvPr id="8" name="Content Placeholder 7" descr="Diagram&#10;&#10;Description automatically generated">
            <a:extLst>
              <a:ext uri="{FF2B5EF4-FFF2-40B4-BE49-F238E27FC236}">
                <a16:creationId xmlns:a16="http://schemas.microsoft.com/office/drawing/2014/main" id="{1885064A-0892-124E-810B-16A3ADC85425}"/>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2541984" y="1600200"/>
            <a:ext cx="6193631" cy="4114800"/>
          </a:xfrm>
        </p:spPr>
      </p:pic>
    </p:spTree>
    <p:extLst>
      <p:ext uri="{BB962C8B-B14F-4D97-AF65-F5344CB8AC3E}">
        <p14:creationId xmlns:p14="http://schemas.microsoft.com/office/powerpoint/2010/main" val="410703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261725" cy="960147"/>
          </a:xfrm>
        </p:spPr>
        <p:txBody>
          <a:bodyPr>
            <a:normAutofit/>
          </a:bodyPr>
          <a:lstStyle/>
          <a:p>
            <a:r>
              <a:rPr lang="en-US" sz="2800" dirty="0"/>
              <a:t>Past Year Substance Use Disorder (SUD) and Serious Mental Illness (SMI): Among Adults Aged 18 or Older; 2020</a:t>
            </a:r>
          </a:p>
        </p:txBody>
      </p:sp>
      <p:pic>
        <p:nvPicPr>
          <p:cNvPr id="9" name="Content Placeholder 8" descr="Diagram&#10;&#10;Description automatically generated">
            <a:extLst>
              <a:ext uri="{FF2B5EF4-FFF2-40B4-BE49-F238E27FC236}">
                <a16:creationId xmlns:a16="http://schemas.microsoft.com/office/drawing/2014/main" id="{8C154EE3-CB69-684A-BD92-68BDC4170E92}"/>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2711726" y="1600200"/>
            <a:ext cx="5854147" cy="4114800"/>
          </a:xfrm>
        </p:spPr>
      </p:pic>
      <p:sp>
        <p:nvSpPr>
          <p:cNvPr id="5" name="Text Placeholder 2">
            <a:extLst>
              <a:ext uri="{FF2B5EF4-FFF2-40B4-BE49-F238E27FC236}">
                <a16:creationId xmlns:a16="http://schemas.microsoft.com/office/drawing/2014/main" id="{D8A6714C-C8A7-4B1E-B3F9-84AE8BB4B129}"/>
              </a:ext>
            </a:extLst>
          </p:cNvPr>
          <p:cNvSpPr txBox="1">
            <a:spLocks/>
          </p:cNvSpPr>
          <p:nvPr/>
        </p:nvSpPr>
        <p:spPr>
          <a:xfrm>
            <a:off x="61026" y="67236"/>
            <a:ext cx="838200" cy="195158"/>
          </a:xfrm>
          <a:prstGeom prst="rect">
            <a:avLst/>
          </a:prstGeom>
        </p:spPr>
        <p:txBody>
          <a:bodyPr vert="horz" wrap="square" lIns="91440" tIns="45720" rIns="91440" bIns="45720" rtlCol="0" anchor="b" anchorCtr="0">
            <a:noAutofit/>
          </a:bodyPr>
          <a:lstStyle>
            <a:lvl1pPr marL="114300" indent="-114300" algn="l" defTabSz="914400" rtl="0" eaLnBrk="1" latinLnBrk="0" hangingPunct="1">
              <a:lnSpc>
                <a:spcPct val="90000"/>
              </a:lnSpc>
              <a:spcBef>
                <a:spcPts val="300"/>
              </a:spcBef>
              <a:buFont typeface="Arial" panose="020B0604020202020204" pitchFamily="34" charset="0"/>
              <a:buNone/>
              <a:defRPr sz="900" b="1" kern="1200">
                <a:solidFill>
                  <a:schemeClr val="bg1"/>
                </a:solidFill>
                <a:latin typeface="+mn-lt"/>
                <a:ea typeface="+mn-ea"/>
                <a:cs typeface="+mn-cs"/>
              </a:defRPr>
            </a:lvl1pPr>
            <a:lvl2pPr marL="341317"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018834"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5282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037667"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1430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white"/>
                </a:solidFill>
                <a:effectLst/>
                <a:uLnTx/>
                <a:uFillTx/>
                <a:latin typeface="Segoe UI"/>
                <a:ea typeface="+mn-ea"/>
                <a:cs typeface="+mn-cs"/>
              </a:rPr>
              <a:t>FFR1.36</a:t>
            </a:r>
          </a:p>
        </p:txBody>
      </p:sp>
    </p:spTree>
    <p:extLst>
      <p:ext uri="{BB962C8B-B14F-4D97-AF65-F5344CB8AC3E}">
        <p14:creationId xmlns:p14="http://schemas.microsoft.com/office/powerpoint/2010/main" val="220548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261725" cy="960147"/>
          </a:xfrm>
        </p:spPr>
        <p:txBody>
          <a:bodyPr>
            <a:normAutofit/>
          </a:bodyPr>
          <a:lstStyle/>
          <a:p>
            <a:r>
              <a:rPr lang="en-US" sz="2800" dirty="0"/>
              <a:t>Substance Use: Among Adults Aged 18 or Older; by Mental Illness Status, 2020 </a:t>
            </a:r>
          </a:p>
        </p:txBody>
      </p:sp>
      <p:sp>
        <p:nvSpPr>
          <p:cNvPr id="4" name="Text Placeholder 3"/>
          <p:cNvSpPr>
            <a:spLocks noGrp="1"/>
          </p:cNvSpPr>
          <p:nvPr>
            <p:ph type="body" sz="quarter" idx="11"/>
          </p:nvPr>
        </p:nvSpPr>
        <p:spPr/>
        <p:txBody>
          <a:bodyPr/>
          <a:lstStyle/>
          <a:p>
            <a:r>
              <a:rPr lang="en-US" baseline="30000" dirty="0"/>
              <a:t>+</a:t>
            </a:r>
            <a:r>
              <a:rPr lang="en-US" dirty="0"/>
              <a:t> Difference between this estimate and the estimate for adults without mental illness is statistically significant at the .05 level. </a:t>
            </a:r>
          </a:p>
        </p:txBody>
      </p:sp>
      <p:sp>
        <p:nvSpPr>
          <p:cNvPr id="6" name="Text Placeholder 2">
            <a:extLst>
              <a:ext uri="{FF2B5EF4-FFF2-40B4-BE49-F238E27FC236}">
                <a16:creationId xmlns:a16="http://schemas.microsoft.com/office/drawing/2014/main" id="{5FC93B10-E894-48DF-B353-B0406312E380}"/>
              </a:ext>
            </a:extLst>
          </p:cNvPr>
          <p:cNvSpPr txBox="1">
            <a:spLocks/>
          </p:cNvSpPr>
          <p:nvPr/>
        </p:nvSpPr>
        <p:spPr>
          <a:xfrm>
            <a:off x="61026" y="67236"/>
            <a:ext cx="838200" cy="195158"/>
          </a:xfrm>
          <a:prstGeom prst="rect">
            <a:avLst/>
          </a:prstGeom>
        </p:spPr>
        <p:txBody>
          <a:bodyPr vert="horz" wrap="square" lIns="91440" tIns="45720" rIns="91440" bIns="45720" rtlCol="0" anchor="b" anchorCtr="0">
            <a:noAutofit/>
          </a:bodyPr>
          <a:lstStyle>
            <a:lvl1pPr marL="114300" indent="-114300" algn="l" defTabSz="914400" rtl="0" eaLnBrk="1" latinLnBrk="0" hangingPunct="1">
              <a:lnSpc>
                <a:spcPct val="90000"/>
              </a:lnSpc>
              <a:spcBef>
                <a:spcPts val="300"/>
              </a:spcBef>
              <a:buFont typeface="Arial" panose="020B0604020202020204" pitchFamily="34" charset="0"/>
              <a:buNone/>
              <a:defRPr sz="900" b="1" kern="1200">
                <a:solidFill>
                  <a:schemeClr val="bg1"/>
                </a:solidFill>
                <a:latin typeface="+mn-lt"/>
                <a:ea typeface="+mn-ea"/>
                <a:cs typeface="+mn-cs"/>
              </a:defRPr>
            </a:lvl1pPr>
            <a:lvl2pPr marL="341317"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018834"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5282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037667"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1430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white"/>
                </a:solidFill>
                <a:effectLst/>
                <a:uLnTx/>
                <a:uFillTx/>
                <a:latin typeface="Segoe UI"/>
                <a:ea typeface="+mn-ea"/>
                <a:cs typeface="+mn-cs"/>
              </a:rPr>
              <a:t>FFR1.37</a:t>
            </a:r>
          </a:p>
        </p:txBody>
      </p:sp>
      <p:pic>
        <p:nvPicPr>
          <p:cNvPr id="7" name="Content Placeholder 8" descr="Chart, bar chart&#10;&#10;Description automatically generated">
            <a:extLst>
              <a:ext uri="{FF2B5EF4-FFF2-40B4-BE49-F238E27FC236}">
                <a16:creationId xmlns:a16="http://schemas.microsoft.com/office/drawing/2014/main" id="{E8BC8F59-9438-45F1-8077-196CF4E6B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7" y="1600200"/>
            <a:ext cx="5878285" cy="4114800"/>
          </a:xfrm>
          <a:prstGeom prst="rect">
            <a:avLst/>
          </a:prstGeom>
        </p:spPr>
      </p:pic>
    </p:spTree>
    <p:extLst>
      <p:ext uri="{BB962C8B-B14F-4D97-AF65-F5344CB8AC3E}">
        <p14:creationId xmlns:p14="http://schemas.microsoft.com/office/powerpoint/2010/main" val="337909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261725" cy="960147"/>
          </a:xfrm>
        </p:spPr>
        <p:txBody>
          <a:bodyPr>
            <a:normAutofit/>
          </a:bodyPr>
          <a:lstStyle/>
          <a:p>
            <a:r>
              <a:rPr lang="en-US" sz="2800" dirty="0"/>
              <a:t>Adults Aged 18 or Older with Serious Thoughts of Suicide, Suicide Plans, or Suicide Attempts in the Past Year; 2020</a:t>
            </a:r>
          </a:p>
        </p:txBody>
      </p:sp>
      <p:pic>
        <p:nvPicPr>
          <p:cNvPr id="9" name="Content Placeholder 8" descr="Diagram&#10;&#10;Description automatically generated">
            <a:extLst>
              <a:ext uri="{FF2B5EF4-FFF2-40B4-BE49-F238E27FC236}">
                <a16:creationId xmlns:a16="http://schemas.microsoft.com/office/drawing/2014/main" id="{41C522FA-D5B4-844A-80A1-C16B2F511DCF}"/>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2631027" y="1600200"/>
            <a:ext cx="6015545" cy="4114800"/>
          </a:xfrm>
        </p:spPr>
      </p:pic>
      <p:sp>
        <p:nvSpPr>
          <p:cNvPr id="5" name="Text Placeholder 2">
            <a:extLst>
              <a:ext uri="{FF2B5EF4-FFF2-40B4-BE49-F238E27FC236}">
                <a16:creationId xmlns:a16="http://schemas.microsoft.com/office/drawing/2014/main" id="{B4136D4C-F440-4441-BCF4-41FAB5890EFE}"/>
              </a:ext>
            </a:extLst>
          </p:cNvPr>
          <p:cNvSpPr txBox="1">
            <a:spLocks/>
          </p:cNvSpPr>
          <p:nvPr/>
        </p:nvSpPr>
        <p:spPr>
          <a:xfrm>
            <a:off x="61026" y="67236"/>
            <a:ext cx="838200" cy="195158"/>
          </a:xfrm>
          <a:prstGeom prst="rect">
            <a:avLst/>
          </a:prstGeom>
        </p:spPr>
        <p:txBody>
          <a:bodyPr vert="horz" wrap="square" lIns="91440" tIns="45720" rIns="91440" bIns="45720" rtlCol="0" anchor="b" anchorCtr="0">
            <a:noAutofit/>
          </a:bodyPr>
          <a:lstStyle>
            <a:lvl1pPr marL="114300" indent="-114300" algn="l" defTabSz="914400" rtl="0" eaLnBrk="1" latinLnBrk="0" hangingPunct="1">
              <a:lnSpc>
                <a:spcPct val="90000"/>
              </a:lnSpc>
              <a:spcBef>
                <a:spcPts val="300"/>
              </a:spcBef>
              <a:buFont typeface="Arial" panose="020B0604020202020204" pitchFamily="34" charset="0"/>
              <a:buNone/>
              <a:defRPr sz="900" b="1" kern="1200">
                <a:solidFill>
                  <a:schemeClr val="bg1"/>
                </a:solidFill>
                <a:latin typeface="+mn-lt"/>
                <a:ea typeface="+mn-ea"/>
                <a:cs typeface="+mn-cs"/>
              </a:defRPr>
            </a:lvl1pPr>
            <a:lvl2pPr marL="341317"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018834"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52825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037667"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1430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white"/>
                </a:solidFill>
                <a:effectLst/>
                <a:uLnTx/>
                <a:uFillTx/>
                <a:latin typeface="Segoe UI"/>
                <a:ea typeface="+mn-ea"/>
                <a:cs typeface="+mn-cs"/>
              </a:rPr>
              <a:t>FFR1.38</a:t>
            </a:r>
          </a:p>
        </p:txBody>
      </p:sp>
    </p:spTree>
    <p:extLst>
      <p:ext uri="{BB962C8B-B14F-4D97-AF65-F5344CB8AC3E}">
        <p14:creationId xmlns:p14="http://schemas.microsoft.com/office/powerpoint/2010/main" val="142162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Type of Mental Health Services Received in the Past Year: Among Adults Aged 18 or Older; 2002-2020</a:t>
            </a:r>
          </a:p>
        </p:txBody>
      </p:sp>
      <p:sp>
        <p:nvSpPr>
          <p:cNvPr id="3" name="Text Placeholder 2"/>
          <p:cNvSpPr>
            <a:spLocks noGrp="1"/>
          </p:cNvSpPr>
          <p:nvPr>
            <p:ph type="body" sz="quarter" idx="10"/>
          </p:nvPr>
        </p:nvSpPr>
        <p:spPr/>
        <p:txBody>
          <a:bodyPr/>
          <a:lstStyle/>
          <a:p>
            <a:r>
              <a:rPr lang="en-US" dirty="0"/>
              <a:t>FFR1.49</a:t>
            </a:r>
          </a:p>
        </p:txBody>
      </p:sp>
      <p:graphicFrame>
        <p:nvGraphicFramePr>
          <p:cNvPr id="6" name="Content Placeholder 5"/>
          <p:cNvGraphicFramePr>
            <a:graphicFrameLocks/>
          </p:cNvGraphicFramePr>
          <p:nvPr/>
        </p:nvGraphicFramePr>
        <p:xfrm>
          <a:off x="1347723" y="5484368"/>
          <a:ext cx="8505951" cy="114503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142788167"/>
                    </a:ext>
                  </a:extLst>
                </a:gridCol>
                <a:gridCol w="351429">
                  <a:extLst>
                    <a:ext uri="{9D8B030D-6E8A-4147-A177-3AD203B41FA5}">
                      <a16:colId xmlns:a16="http://schemas.microsoft.com/office/drawing/2014/main" val="2431994770"/>
                    </a:ext>
                  </a:extLst>
                </a:gridCol>
                <a:gridCol w="351429">
                  <a:extLst>
                    <a:ext uri="{9D8B030D-6E8A-4147-A177-3AD203B41FA5}">
                      <a16:colId xmlns:a16="http://schemas.microsoft.com/office/drawing/2014/main" val="2238718820"/>
                    </a:ext>
                  </a:extLst>
                </a:gridCol>
                <a:gridCol w="351429">
                  <a:extLst>
                    <a:ext uri="{9D8B030D-6E8A-4147-A177-3AD203B41FA5}">
                      <a16:colId xmlns:a16="http://schemas.microsoft.com/office/drawing/2014/main" val="945148699"/>
                    </a:ext>
                  </a:extLst>
                </a:gridCol>
                <a:gridCol w="351429">
                  <a:extLst>
                    <a:ext uri="{9D8B030D-6E8A-4147-A177-3AD203B41FA5}">
                      <a16:colId xmlns:a16="http://schemas.microsoft.com/office/drawing/2014/main" val="136896608"/>
                    </a:ext>
                  </a:extLst>
                </a:gridCol>
                <a:gridCol w="351429">
                  <a:extLst>
                    <a:ext uri="{9D8B030D-6E8A-4147-A177-3AD203B41FA5}">
                      <a16:colId xmlns:a16="http://schemas.microsoft.com/office/drawing/2014/main" val="2096703043"/>
                    </a:ext>
                  </a:extLst>
                </a:gridCol>
                <a:gridCol w="351429">
                  <a:extLst>
                    <a:ext uri="{9D8B030D-6E8A-4147-A177-3AD203B41FA5}">
                      <a16:colId xmlns:a16="http://schemas.microsoft.com/office/drawing/2014/main" val="239597111"/>
                    </a:ext>
                  </a:extLst>
                </a:gridCol>
                <a:gridCol w="351429">
                  <a:extLst>
                    <a:ext uri="{9D8B030D-6E8A-4147-A177-3AD203B41FA5}">
                      <a16:colId xmlns:a16="http://schemas.microsoft.com/office/drawing/2014/main" val="2918926557"/>
                    </a:ext>
                  </a:extLst>
                </a:gridCol>
                <a:gridCol w="351429">
                  <a:extLst>
                    <a:ext uri="{9D8B030D-6E8A-4147-A177-3AD203B41FA5}">
                      <a16:colId xmlns:a16="http://schemas.microsoft.com/office/drawing/2014/main" val="2929735918"/>
                    </a:ext>
                  </a:extLst>
                </a:gridCol>
                <a:gridCol w="351429">
                  <a:extLst>
                    <a:ext uri="{9D8B030D-6E8A-4147-A177-3AD203B41FA5}">
                      <a16:colId xmlns:a16="http://schemas.microsoft.com/office/drawing/2014/main" val="632359118"/>
                    </a:ext>
                  </a:extLst>
                </a:gridCol>
                <a:gridCol w="351429">
                  <a:extLst>
                    <a:ext uri="{9D8B030D-6E8A-4147-A177-3AD203B41FA5}">
                      <a16:colId xmlns:a16="http://schemas.microsoft.com/office/drawing/2014/main" val="1745707243"/>
                    </a:ext>
                  </a:extLst>
                </a:gridCol>
                <a:gridCol w="351429">
                  <a:extLst>
                    <a:ext uri="{9D8B030D-6E8A-4147-A177-3AD203B41FA5}">
                      <a16:colId xmlns:a16="http://schemas.microsoft.com/office/drawing/2014/main" val="2763140936"/>
                    </a:ext>
                  </a:extLst>
                </a:gridCol>
                <a:gridCol w="351429">
                  <a:extLst>
                    <a:ext uri="{9D8B030D-6E8A-4147-A177-3AD203B41FA5}">
                      <a16:colId xmlns:a16="http://schemas.microsoft.com/office/drawing/2014/main" val="2372938439"/>
                    </a:ext>
                  </a:extLst>
                </a:gridCol>
                <a:gridCol w="351429">
                  <a:extLst>
                    <a:ext uri="{9D8B030D-6E8A-4147-A177-3AD203B41FA5}">
                      <a16:colId xmlns:a16="http://schemas.microsoft.com/office/drawing/2014/main" val="1365329351"/>
                    </a:ext>
                  </a:extLst>
                </a:gridCol>
                <a:gridCol w="351429">
                  <a:extLst>
                    <a:ext uri="{9D8B030D-6E8A-4147-A177-3AD203B41FA5}">
                      <a16:colId xmlns:a16="http://schemas.microsoft.com/office/drawing/2014/main" val="559966514"/>
                    </a:ext>
                  </a:extLst>
                </a:gridCol>
                <a:gridCol w="351429">
                  <a:extLst>
                    <a:ext uri="{9D8B030D-6E8A-4147-A177-3AD203B41FA5}">
                      <a16:colId xmlns:a16="http://schemas.microsoft.com/office/drawing/2014/main" val="3185468010"/>
                    </a:ext>
                  </a:extLst>
                </a:gridCol>
                <a:gridCol w="351429">
                  <a:extLst>
                    <a:ext uri="{9D8B030D-6E8A-4147-A177-3AD203B41FA5}">
                      <a16:colId xmlns:a16="http://schemas.microsoft.com/office/drawing/2014/main" val="49655839"/>
                    </a:ext>
                  </a:extLst>
                </a:gridCol>
                <a:gridCol w="351429">
                  <a:extLst>
                    <a:ext uri="{9D8B030D-6E8A-4147-A177-3AD203B41FA5}">
                      <a16:colId xmlns:a16="http://schemas.microsoft.com/office/drawing/2014/main" val="3994574227"/>
                    </a:ext>
                  </a:extLst>
                </a:gridCol>
                <a:gridCol w="351429">
                  <a:extLst>
                    <a:ext uri="{9D8B030D-6E8A-4147-A177-3AD203B41FA5}">
                      <a16:colId xmlns:a16="http://schemas.microsoft.com/office/drawing/2014/main" val="628244432"/>
                    </a:ext>
                  </a:extLst>
                </a:gridCol>
                <a:gridCol w="351429">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Service Type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2002</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2003</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2004</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Mental Health Services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13.0</a:t>
                      </a:r>
                    </a:p>
                  </a:txBody>
                  <a:tcPr marL="0" marR="0" marT="63500" marB="0" anchor="ctr">
                    <a:lnT w="38100" cmpd="sng">
                      <a:noFill/>
                    </a:lnT>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13.2</a:t>
                      </a:r>
                    </a:p>
                  </a:txBody>
                  <a:tcPr marL="0" marR="0" marT="63500" marB="0" anchor="ctr">
                    <a:lnT w="38100" cmpd="sng">
                      <a:noFill/>
                    </a:lnT>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16.1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16.9</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Inpatient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Outpatient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7.4</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7.1</a:t>
                      </a:r>
                    </a:p>
                  </a:txBody>
                  <a:tcPr marL="0" marR="0" marT="63500" marB="0" anchor="ctr">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8.8</a:t>
                      </a:r>
                    </a:p>
                  </a:txBody>
                  <a:tcPr marL="0" marR="0" marT="63500" marB="0" anchor="ctr">
                    <a:solidFill>
                      <a:schemeClr val="bg1"/>
                    </a:solidFill>
                  </a:tcPr>
                </a:tc>
                <a:extLst>
                  <a:ext uri="{0D108BD9-81ED-4DB2-BD59-A6C34878D82A}">
                    <a16:rowId xmlns:a16="http://schemas.microsoft.com/office/drawing/2014/main" val="1183289406"/>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Prescription Medication</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10.5</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10.5</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10.7</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400"/>
                        </a:spcAft>
                        <a:buClrTx/>
                        <a:buSzTx/>
                        <a:buFontTx/>
                        <a:buNone/>
                        <a:tabLst>
                          <a:tab pos="196850" algn="dec"/>
                          <a:tab pos="101600" algn="dec"/>
                        </a:tabLst>
                        <a:defRPr/>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11.4</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11.3</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11.7</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11.5</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12.4</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12.5</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12.6</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11.8</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13.8</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7" name="Content Placeholder 8">
            <a:extLst>
              <a:ext uri="{FF2B5EF4-FFF2-40B4-BE49-F238E27FC236}">
                <a16:creationId xmlns:a16="http://schemas.microsoft.com/office/drawing/2014/main" id="{30F42256-2CFF-4161-A086-71A049E7A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759" y="1235075"/>
            <a:ext cx="6354082" cy="4114800"/>
          </a:xfrm>
          <a:prstGeom prst="rect">
            <a:avLst/>
          </a:prstGeom>
        </p:spPr>
      </p:pic>
      <p:sp>
        <p:nvSpPr>
          <p:cNvPr id="8" name="Text Placeholder 7">
            <a:extLst>
              <a:ext uri="{FF2B5EF4-FFF2-40B4-BE49-F238E27FC236}">
                <a16:creationId xmlns:a16="http://schemas.microsoft.com/office/drawing/2014/main" id="{99180990-5B85-4F72-B562-DF93A814B143}"/>
              </a:ext>
            </a:extLst>
          </p:cNvPr>
          <p:cNvSpPr>
            <a:spLocks noGrp="1"/>
          </p:cNvSpPr>
          <p:nvPr>
            <p:ph type="body" sz="quarter" idx="11"/>
          </p:nvPr>
        </p:nvSpPr>
        <p:spPr/>
        <p:txBody>
          <a:bodyPr/>
          <a:lstStyle/>
          <a:p>
            <a:r>
              <a:rPr lang="en-US" dirty="0"/>
              <a:t>Note: Mental Health Services include any combination of inpatient or outpatient services or receipt of prescription medication.</a:t>
            </a:r>
          </a:p>
        </p:txBody>
      </p:sp>
    </p:spTree>
    <p:extLst>
      <p:ext uri="{BB962C8B-B14F-4D97-AF65-F5344CB8AC3E}">
        <p14:creationId xmlns:p14="http://schemas.microsoft.com/office/powerpoint/2010/main" val="1083985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956925" cy="960147"/>
          </a:xfrm>
        </p:spPr>
        <p:txBody>
          <a:bodyPr>
            <a:normAutofit/>
          </a:bodyPr>
          <a:lstStyle/>
          <a:p>
            <a:r>
              <a:rPr lang="en-US" sz="2000" dirty="0"/>
              <a:t>Receipt of Substance Use Treatment at a Specialty Facility and Mental Health Services in the Past Year: Among Adults Aged 18 or Older with Past Year Substance Use Disorder and Serious Mental Illness; 2020</a:t>
            </a:r>
          </a:p>
        </p:txBody>
      </p:sp>
      <p:sp>
        <p:nvSpPr>
          <p:cNvPr id="4" name="Text Placeholder 3"/>
          <p:cNvSpPr>
            <a:spLocks noGrp="1"/>
          </p:cNvSpPr>
          <p:nvPr>
            <p:ph type="body" sz="quarter" idx="11"/>
          </p:nvPr>
        </p:nvSpPr>
        <p:spPr/>
        <p:txBody>
          <a:bodyPr/>
          <a:lstStyle/>
          <a:p>
            <a:r>
              <a:rPr lang="en-US" dirty="0"/>
              <a:t>Note: Mental Health Services include any combination of inpatient or outpatient services or receipt of prescription medication.</a:t>
            </a:r>
          </a:p>
          <a:p>
            <a:r>
              <a:rPr lang="en-US" dirty="0"/>
              <a:t>MH = mental health; SU Tx = substance use treatment.</a:t>
            </a:r>
          </a:p>
          <a:p>
            <a:r>
              <a:rPr lang="en-US" dirty="0"/>
              <a:t>Note: The percentages do not add to 100 percent due to rounding.</a:t>
            </a:r>
          </a:p>
        </p:txBody>
      </p:sp>
      <p:sp>
        <p:nvSpPr>
          <p:cNvPr id="3" name="Text Placeholder 2"/>
          <p:cNvSpPr>
            <a:spLocks noGrp="1"/>
          </p:cNvSpPr>
          <p:nvPr>
            <p:ph type="body" sz="quarter" idx="10"/>
          </p:nvPr>
        </p:nvSpPr>
        <p:spPr/>
        <p:txBody>
          <a:bodyPr/>
          <a:lstStyle/>
          <a:p>
            <a:r>
              <a:rPr lang="en-US" dirty="0"/>
              <a:t>FFR1.55</a:t>
            </a:r>
          </a:p>
        </p:txBody>
      </p:sp>
      <p:pic>
        <p:nvPicPr>
          <p:cNvPr id="8" name="Content Placeholder 7" descr="Chart, pie chart&#10;&#10;Description automatically generated">
            <a:extLst>
              <a:ext uri="{FF2B5EF4-FFF2-40B4-BE49-F238E27FC236}">
                <a16:creationId xmlns:a16="http://schemas.microsoft.com/office/drawing/2014/main" id="{68CC3139-C75B-4638-9102-D7111FDD6FF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636947" y="1600200"/>
            <a:ext cx="6003706" cy="4114800"/>
          </a:xfrm>
        </p:spPr>
      </p:pic>
    </p:spTree>
    <p:extLst>
      <p:ext uri="{BB962C8B-B14F-4D97-AF65-F5344CB8AC3E}">
        <p14:creationId xmlns:p14="http://schemas.microsoft.com/office/powerpoint/2010/main" val="160963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600200" y="355432"/>
            <a:ext cx="9890125" cy="2308324"/>
          </a:xfrm>
        </p:spPr>
        <p:txBody>
          <a:bodyPr/>
          <a:lstStyle/>
          <a:p>
            <a:r>
              <a:rPr lang="en-US" dirty="0"/>
              <a:t>Results from the 2020 National Survey on Drug Use and Health: Graphics from the Key Findings Report </a:t>
            </a:r>
            <a:br>
              <a:rPr lang="en-US" dirty="0"/>
            </a:br>
            <a:endParaRPr lang="en-US" dirty="0"/>
          </a:p>
        </p:txBody>
      </p:sp>
      <p:sp>
        <p:nvSpPr>
          <p:cNvPr id="17" name="Subtitle 16"/>
          <p:cNvSpPr>
            <a:spLocks noGrp="1"/>
          </p:cNvSpPr>
          <p:nvPr>
            <p:ph type="subTitle" idx="1"/>
          </p:nvPr>
        </p:nvSpPr>
        <p:spPr/>
        <p:txBody>
          <a:bodyPr/>
          <a:lstStyle/>
          <a:p>
            <a:r>
              <a:rPr lang="en-US" dirty="0"/>
              <a:t>Center for Behavioral Health Statistics and Quality</a:t>
            </a:r>
          </a:p>
          <a:p>
            <a:r>
              <a:rPr lang="en-US" dirty="0"/>
              <a:t>Substance Abuse and Mental Health Services Administration</a:t>
            </a:r>
          </a:p>
          <a:p>
            <a:r>
              <a:rPr lang="en-US" dirty="0"/>
              <a:t>U.S. Department of Health and Human Services</a:t>
            </a:r>
          </a:p>
        </p:txBody>
      </p:sp>
      <p:sp>
        <p:nvSpPr>
          <p:cNvPr id="5" name="TextBox 4">
            <a:extLst>
              <a:ext uri="{FF2B5EF4-FFF2-40B4-BE49-F238E27FC236}">
                <a16:creationId xmlns:a16="http://schemas.microsoft.com/office/drawing/2014/main" id="{59369DF1-7B25-423D-8346-BF8713338F7A}"/>
              </a:ext>
            </a:extLst>
          </p:cNvPr>
          <p:cNvSpPr txBox="1"/>
          <p:nvPr/>
        </p:nvSpPr>
        <p:spPr>
          <a:xfrm>
            <a:off x="1699684" y="6102458"/>
            <a:ext cx="6108700" cy="400110"/>
          </a:xfrm>
          <a:prstGeom prst="rect">
            <a:avLst/>
          </a:prstGeom>
          <a:noFill/>
        </p:spPr>
        <p:txBody>
          <a:bodyPr wrap="square">
            <a:spAutoFit/>
          </a:bodyPr>
          <a:lstStyle/>
          <a:p>
            <a:pPr algn="ctr"/>
            <a:r>
              <a:rPr lang="en-US" sz="1000">
                <a:solidFill>
                  <a:srgbClr val="FF0000"/>
                </a:solidFill>
                <a:latin typeface="Times New Roman" panose="02020603050405020304" pitchFamily="18" charset="0"/>
                <a:cs typeface="Times New Roman" panose="02020603050405020304" pitchFamily="18" charset="0"/>
              </a:rPr>
              <a:t>https://view.officeapps.live.com/op/view.aspx?src=https%3A%2F%2Fwww.samhsa.gov%2Fdata%2Fsites%2Fdefault%2Ffiles%2Freports%2Frpt35325%2F2020NSDUHFFRSlides090821.pptx&amp;wdOrigin=BROWSELINK</a:t>
            </a:r>
          </a:p>
        </p:txBody>
      </p:sp>
    </p:spTree>
    <p:extLst>
      <p:ext uri="{BB962C8B-B14F-4D97-AF65-F5344CB8AC3E}">
        <p14:creationId xmlns:p14="http://schemas.microsoft.com/office/powerpoint/2010/main" val="1762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423525" cy="960147"/>
          </a:xfrm>
        </p:spPr>
        <p:txBody>
          <a:bodyPr>
            <a:normAutofit/>
          </a:bodyPr>
          <a:lstStyle/>
          <a:p>
            <a:r>
              <a:rPr lang="en-US" sz="2800" dirty="0"/>
              <a:t>Past Year Marijuana Use: Among People Aged 12 or Older; 2002-2020 </a:t>
            </a:r>
          </a:p>
        </p:txBody>
      </p:sp>
      <p:sp>
        <p:nvSpPr>
          <p:cNvPr id="3" name="Text Placeholder 2"/>
          <p:cNvSpPr>
            <a:spLocks noGrp="1"/>
          </p:cNvSpPr>
          <p:nvPr>
            <p:ph type="body" sz="quarter" idx="10"/>
          </p:nvPr>
        </p:nvSpPr>
        <p:spPr/>
        <p:txBody>
          <a:bodyPr/>
          <a:lstStyle/>
          <a:p>
            <a:r>
              <a:rPr lang="en-US" dirty="0"/>
              <a:t>FFR1.11</a:t>
            </a:r>
          </a:p>
        </p:txBody>
      </p:sp>
      <p:graphicFrame>
        <p:nvGraphicFramePr>
          <p:cNvPr id="6" name="Content Placeholder 5"/>
          <p:cNvGraphicFramePr>
            <a:graphicFrameLocks/>
          </p:cNvGraphicFramePr>
          <p:nvPr/>
        </p:nvGraphicFramePr>
        <p:xfrm>
          <a:off x="1333066" y="5532097"/>
          <a:ext cx="8611468" cy="1145032"/>
        </p:xfrm>
        <a:graphic>
          <a:graphicData uri="http://schemas.openxmlformats.org/drawingml/2006/table">
            <a:tbl>
              <a:tblPr firstRow="1" bandRow="1">
                <a:tableStyleId>{5C22544A-7EE6-4342-B048-85BDC9FD1C3A}</a:tableStyleId>
              </a:tblPr>
              <a:tblGrid>
                <a:gridCol w="821696">
                  <a:extLst>
                    <a:ext uri="{9D8B030D-6E8A-4147-A177-3AD203B41FA5}">
                      <a16:colId xmlns:a16="http://schemas.microsoft.com/office/drawing/2014/main" val="4142788167"/>
                    </a:ext>
                  </a:extLst>
                </a:gridCol>
                <a:gridCol w="409988">
                  <a:extLst>
                    <a:ext uri="{9D8B030D-6E8A-4147-A177-3AD203B41FA5}">
                      <a16:colId xmlns:a16="http://schemas.microsoft.com/office/drawing/2014/main" val="3634112893"/>
                    </a:ext>
                  </a:extLst>
                </a:gridCol>
                <a:gridCol w="409988">
                  <a:extLst>
                    <a:ext uri="{9D8B030D-6E8A-4147-A177-3AD203B41FA5}">
                      <a16:colId xmlns:a16="http://schemas.microsoft.com/office/drawing/2014/main" val="2418091539"/>
                    </a:ext>
                  </a:extLst>
                </a:gridCol>
                <a:gridCol w="409988">
                  <a:extLst>
                    <a:ext uri="{9D8B030D-6E8A-4147-A177-3AD203B41FA5}">
                      <a16:colId xmlns:a16="http://schemas.microsoft.com/office/drawing/2014/main" val="4027973214"/>
                    </a:ext>
                  </a:extLst>
                </a:gridCol>
                <a:gridCol w="409988">
                  <a:extLst>
                    <a:ext uri="{9D8B030D-6E8A-4147-A177-3AD203B41FA5}">
                      <a16:colId xmlns:a16="http://schemas.microsoft.com/office/drawing/2014/main" val="136896608"/>
                    </a:ext>
                  </a:extLst>
                </a:gridCol>
                <a:gridCol w="409988">
                  <a:extLst>
                    <a:ext uri="{9D8B030D-6E8A-4147-A177-3AD203B41FA5}">
                      <a16:colId xmlns:a16="http://schemas.microsoft.com/office/drawing/2014/main" val="2096703043"/>
                    </a:ext>
                  </a:extLst>
                </a:gridCol>
                <a:gridCol w="409988">
                  <a:extLst>
                    <a:ext uri="{9D8B030D-6E8A-4147-A177-3AD203B41FA5}">
                      <a16:colId xmlns:a16="http://schemas.microsoft.com/office/drawing/2014/main" val="239597111"/>
                    </a:ext>
                  </a:extLst>
                </a:gridCol>
                <a:gridCol w="409988">
                  <a:extLst>
                    <a:ext uri="{9D8B030D-6E8A-4147-A177-3AD203B41FA5}">
                      <a16:colId xmlns:a16="http://schemas.microsoft.com/office/drawing/2014/main" val="2918926557"/>
                    </a:ext>
                  </a:extLst>
                </a:gridCol>
                <a:gridCol w="409988">
                  <a:extLst>
                    <a:ext uri="{9D8B030D-6E8A-4147-A177-3AD203B41FA5}">
                      <a16:colId xmlns:a16="http://schemas.microsoft.com/office/drawing/2014/main" val="2929735918"/>
                    </a:ext>
                  </a:extLst>
                </a:gridCol>
                <a:gridCol w="409988">
                  <a:extLst>
                    <a:ext uri="{9D8B030D-6E8A-4147-A177-3AD203B41FA5}">
                      <a16:colId xmlns:a16="http://schemas.microsoft.com/office/drawing/2014/main" val="632359118"/>
                    </a:ext>
                  </a:extLst>
                </a:gridCol>
                <a:gridCol w="409988">
                  <a:extLst>
                    <a:ext uri="{9D8B030D-6E8A-4147-A177-3AD203B41FA5}">
                      <a16:colId xmlns:a16="http://schemas.microsoft.com/office/drawing/2014/main" val="1745707243"/>
                    </a:ext>
                  </a:extLst>
                </a:gridCol>
                <a:gridCol w="409988">
                  <a:extLst>
                    <a:ext uri="{9D8B030D-6E8A-4147-A177-3AD203B41FA5}">
                      <a16:colId xmlns:a16="http://schemas.microsoft.com/office/drawing/2014/main" val="2763140936"/>
                    </a:ext>
                  </a:extLst>
                </a:gridCol>
                <a:gridCol w="409988">
                  <a:extLst>
                    <a:ext uri="{9D8B030D-6E8A-4147-A177-3AD203B41FA5}">
                      <a16:colId xmlns:a16="http://schemas.microsoft.com/office/drawing/2014/main" val="2372938439"/>
                    </a:ext>
                  </a:extLst>
                </a:gridCol>
                <a:gridCol w="409988">
                  <a:extLst>
                    <a:ext uri="{9D8B030D-6E8A-4147-A177-3AD203B41FA5}">
                      <a16:colId xmlns:a16="http://schemas.microsoft.com/office/drawing/2014/main" val="1365329351"/>
                    </a:ext>
                  </a:extLst>
                </a:gridCol>
                <a:gridCol w="409988">
                  <a:extLst>
                    <a:ext uri="{9D8B030D-6E8A-4147-A177-3AD203B41FA5}">
                      <a16:colId xmlns:a16="http://schemas.microsoft.com/office/drawing/2014/main" val="559966514"/>
                    </a:ext>
                  </a:extLst>
                </a:gridCol>
                <a:gridCol w="409988">
                  <a:extLst>
                    <a:ext uri="{9D8B030D-6E8A-4147-A177-3AD203B41FA5}">
                      <a16:colId xmlns:a16="http://schemas.microsoft.com/office/drawing/2014/main" val="3185468010"/>
                    </a:ext>
                  </a:extLst>
                </a:gridCol>
                <a:gridCol w="409988">
                  <a:extLst>
                    <a:ext uri="{9D8B030D-6E8A-4147-A177-3AD203B41FA5}">
                      <a16:colId xmlns:a16="http://schemas.microsoft.com/office/drawing/2014/main" val="49655839"/>
                    </a:ext>
                  </a:extLst>
                </a:gridCol>
                <a:gridCol w="409988">
                  <a:extLst>
                    <a:ext uri="{9D8B030D-6E8A-4147-A177-3AD203B41FA5}">
                      <a16:colId xmlns:a16="http://schemas.microsoft.com/office/drawing/2014/main" val="3994574227"/>
                    </a:ext>
                  </a:extLst>
                </a:gridCol>
                <a:gridCol w="409988">
                  <a:extLst>
                    <a:ext uri="{9D8B030D-6E8A-4147-A177-3AD203B41FA5}">
                      <a16:colId xmlns:a16="http://schemas.microsoft.com/office/drawing/2014/main" val="628244432"/>
                    </a:ext>
                  </a:extLst>
                </a:gridCol>
                <a:gridCol w="409988">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17.5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17.9</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10.1</a:t>
                      </a:r>
                    </a:p>
                  </a:txBody>
                  <a:tcPr marL="0" marR="0" marT="63500"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29.8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31.5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31.6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31.9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32.2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33.0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34.9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34.8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35.4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34.5</a:t>
                      </a:r>
                    </a:p>
                  </a:txBody>
                  <a:tcPr marL="0" marR="0" marT="63500"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6.8</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7.7</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8.6</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9.2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10.4</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13.3</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16.3</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descr="A picture containing graphical user interface&#10;&#10;Description automatically generated">
            <a:extLst>
              <a:ext uri="{FF2B5EF4-FFF2-40B4-BE49-F238E27FC236}">
                <a16:creationId xmlns:a16="http://schemas.microsoft.com/office/drawing/2014/main" id="{A9CA0235-CED5-8A43-AA78-C18050F2FE3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51139" y="1295400"/>
            <a:ext cx="6426818" cy="3962399"/>
          </a:xfrm>
        </p:spPr>
      </p:pic>
    </p:spTree>
    <p:extLst>
      <p:ext uri="{BB962C8B-B14F-4D97-AF65-F5344CB8AC3E}">
        <p14:creationId xmlns:p14="http://schemas.microsoft.com/office/powerpoint/2010/main" val="118694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Past Year Alcohol Initiates: Among People Aged 12 or Older; 2002-2020</a:t>
            </a:r>
            <a:endParaRPr lang="en-US" sz="2800" dirty="0"/>
          </a:p>
        </p:txBody>
      </p:sp>
      <p:sp>
        <p:nvSpPr>
          <p:cNvPr id="3" name="Text Placeholder 2"/>
          <p:cNvSpPr>
            <a:spLocks noGrp="1"/>
          </p:cNvSpPr>
          <p:nvPr>
            <p:ph type="body" sz="quarter" idx="10"/>
          </p:nvPr>
        </p:nvSpPr>
        <p:spPr/>
        <p:txBody>
          <a:bodyPr/>
          <a:lstStyle/>
          <a:p>
            <a:r>
              <a:rPr lang="en-US" dirty="0"/>
              <a:t>FFR1.22</a:t>
            </a:r>
          </a:p>
        </p:txBody>
      </p:sp>
      <p:graphicFrame>
        <p:nvGraphicFramePr>
          <p:cNvPr id="6" name="Content Placeholder 5"/>
          <p:cNvGraphicFramePr>
            <a:graphicFrameLocks/>
          </p:cNvGraphicFramePr>
          <p:nvPr/>
        </p:nvGraphicFramePr>
        <p:xfrm>
          <a:off x="1333066" y="5532097"/>
          <a:ext cx="8611468" cy="1145032"/>
        </p:xfrm>
        <a:graphic>
          <a:graphicData uri="http://schemas.openxmlformats.org/drawingml/2006/table">
            <a:tbl>
              <a:tblPr firstRow="1" bandRow="1">
                <a:tableStyleId>{5C22544A-7EE6-4342-B048-85BDC9FD1C3A}</a:tableStyleId>
              </a:tblPr>
              <a:tblGrid>
                <a:gridCol w="821696">
                  <a:extLst>
                    <a:ext uri="{9D8B030D-6E8A-4147-A177-3AD203B41FA5}">
                      <a16:colId xmlns:a16="http://schemas.microsoft.com/office/drawing/2014/main" val="4142788167"/>
                    </a:ext>
                  </a:extLst>
                </a:gridCol>
                <a:gridCol w="409988">
                  <a:extLst>
                    <a:ext uri="{9D8B030D-6E8A-4147-A177-3AD203B41FA5}">
                      <a16:colId xmlns:a16="http://schemas.microsoft.com/office/drawing/2014/main" val="3634112893"/>
                    </a:ext>
                  </a:extLst>
                </a:gridCol>
                <a:gridCol w="409988">
                  <a:extLst>
                    <a:ext uri="{9D8B030D-6E8A-4147-A177-3AD203B41FA5}">
                      <a16:colId xmlns:a16="http://schemas.microsoft.com/office/drawing/2014/main" val="2418091539"/>
                    </a:ext>
                  </a:extLst>
                </a:gridCol>
                <a:gridCol w="409988">
                  <a:extLst>
                    <a:ext uri="{9D8B030D-6E8A-4147-A177-3AD203B41FA5}">
                      <a16:colId xmlns:a16="http://schemas.microsoft.com/office/drawing/2014/main" val="4027973214"/>
                    </a:ext>
                  </a:extLst>
                </a:gridCol>
                <a:gridCol w="409988">
                  <a:extLst>
                    <a:ext uri="{9D8B030D-6E8A-4147-A177-3AD203B41FA5}">
                      <a16:colId xmlns:a16="http://schemas.microsoft.com/office/drawing/2014/main" val="136896608"/>
                    </a:ext>
                  </a:extLst>
                </a:gridCol>
                <a:gridCol w="409988">
                  <a:extLst>
                    <a:ext uri="{9D8B030D-6E8A-4147-A177-3AD203B41FA5}">
                      <a16:colId xmlns:a16="http://schemas.microsoft.com/office/drawing/2014/main" val="2096703043"/>
                    </a:ext>
                  </a:extLst>
                </a:gridCol>
                <a:gridCol w="409988">
                  <a:extLst>
                    <a:ext uri="{9D8B030D-6E8A-4147-A177-3AD203B41FA5}">
                      <a16:colId xmlns:a16="http://schemas.microsoft.com/office/drawing/2014/main" val="239597111"/>
                    </a:ext>
                  </a:extLst>
                </a:gridCol>
                <a:gridCol w="409988">
                  <a:extLst>
                    <a:ext uri="{9D8B030D-6E8A-4147-A177-3AD203B41FA5}">
                      <a16:colId xmlns:a16="http://schemas.microsoft.com/office/drawing/2014/main" val="2918926557"/>
                    </a:ext>
                  </a:extLst>
                </a:gridCol>
                <a:gridCol w="409988">
                  <a:extLst>
                    <a:ext uri="{9D8B030D-6E8A-4147-A177-3AD203B41FA5}">
                      <a16:colId xmlns:a16="http://schemas.microsoft.com/office/drawing/2014/main" val="2929735918"/>
                    </a:ext>
                  </a:extLst>
                </a:gridCol>
                <a:gridCol w="409988">
                  <a:extLst>
                    <a:ext uri="{9D8B030D-6E8A-4147-A177-3AD203B41FA5}">
                      <a16:colId xmlns:a16="http://schemas.microsoft.com/office/drawing/2014/main" val="632359118"/>
                    </a:ext>
                  </a:extLst>
                </a:gridCol>
                <a:gridCol w="409988">
                  <a:extLst>
                    <a:ext uri="{9D8B030D-6E8A-4147-A177-3AD203B41FA5}">
                      <a16:colId xmlns:a16="http://schemas.microsoft.com/office/drawing/2014/main" val="1745707243"/>
                    </a:ext>
                  </a:extLst>
                </a:gridCol>
                <a:gridCol w="409988">
                  <a:extLst>
                    <a:ext uri="{9D8B030D-6E8A-4147-A177-3AD203B41FA5}">
                      <a16:colId xmlns:a16="http://schemas.microsoft.com/office/drawing/2014/main" val="2763140936"/>
                    </a:ext>
                  </a:extLst>
                </a:gridCol>
                <a:gridCol w="409988">
                  <a:extLst>
                    <a:ext uri="{9D8B030D-6E8A-4147-A177-3AD203B41FA5}">
                      <a16:colId xmlns:a16="http://schemas.microsoft.com/office/drawing/2014/main" val="2372938439"/>
                    </a:ext>
                  </a:extLst>
                </a:gridCol>
                <a:gridCol w="409988">
                  <a:extLst>
                    <a:ext uri="{9D8B030D-6E8A-4147-A177-3AD203B41FA5}">
                      <a16:colId xmlns:a16="http://schemas.microsoft.com/office/drawing/2014/main" val="1365329351"/>
                    </a:ext>
                  </a:extLst>
                </a:gridCol>
                <a:gridCol w="409988">
                  <a:extLst>
                    <a:ext uri="{9D8B030D-6E8A-4147-A177-3AD203B41FA5}">
                      <a16:colId xmlns:a16="http://schemas.microsoft.com/office/drawing/2014/main" val="559966514"/>
                    </a:ext>
                  </a:extLst>
                </a:gridCol>
                <a:gridCol w="409988">
                  <a:extLst>
                    <a:ext uri="{9D8B030D-6E8A-4147-A177-3AD203B41FA5}">
                      <a16:colId xmlns:a16="http://schemas.microsoft.com/office/drawing/2014/main" val="3185468010"/>
                    </a:ext>
                  </a:extLst>
                </a:gridCol>
                <a:gridCol w="409988">
                  <a:extLst>
                    <a:ext uri="{9D8B030D-6E8A-4147-A177-3AD203B41FA5}">
                      <a16:colId xmlns:a16="http://schemas.microsoft.com/office/drawing/2014/main" val="49655839"/>
                    </a:ext>
                  </a:extLst>
                </a:gridCol>
                <a:gridCol w="409988">
                  <a:extLst>
                    <a:ext uri="{9D8B030D-6E8A-4147-A177-3AD203B41FA5}">
                      <a16:colId xmlns:a16="http://schemas.microsoft.com/office/drawing/2014/main" val="3994574227"/>
                    </a:ext>
                  </a:extLst>
                </a:gridCol>
                <a:gridCol w="409988">
                  <a:extLst>
                    <a:ext uri="{9D8B030D-6E8A-4147-A177-3AD203B41FA5}">
                      <a16:colId xmlns:a16="http://schemas.microsoft.com/office/drawing/2014/main" val="628244432"/>
                    </a:ext>
                  </a:extLst>
                </a:gridCol>
                <a:gridCol w="409988">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4.1</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1.8</a:t>
                      </a:r>
                    </a:p>
                  </a:txBody>
                  <a:tcPr marL="0" marR="0" marT="63500"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2.1</a:t>
                      </a:r>
                    </a:p>
                  </a:txBody>
                  <a:tcPr marL="0" marR="0" marT="63500"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descr="A screenshot of a video game&#10;&#10;Description automatically generated with medium confidence">
            <a:extLst>
              <a:ext uri="{FF2B5EF4-FFF2-40B4-BE49-F238E27FC236}">
                <a16:creationId xmlns:a16="http://schemas.microsoft.com/office/drawing/2014/main" id="{3BD18577-C210-8C42-8598-612299E8B4D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51139" y="1447800"/>
            <a:ext cx="6179632" cy="3809999"/>
          </a:xfrm>
        </p:spPr>
      </p:pic>
    </p:spTree>
    <p:extLst>
      <p:ext uri="{BB962C8B-B14F-4D97-AF65-F5344CB8AC3E}">
        <p14:creationId xmlns:p14="http://schemas.microsoft.com/office/powerpoint/2010/main" val="304827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Past Year Marijuana Initiates: Among People Aged 12 or Older; 2002-2020</a:t>
            </a:r>
          </a:p>
        </p:txBody>
      </p:sp>
      <p:sp>
        <p:nvSpPr>
          <p:cNvPr id="3" name="Text Placeholder 2"/>
          <p:cNvSpPr>
            <a:spLocks noGrp="1"/>
          </p:cNvSpPr>
          <p:nvPr>
            <p:ph type="body" sz="quarter" idx="10"/>
          </p:nvPr>
        </p:nvSpPr>
        <p:spPr/>
        <p:txBody>
          <a:bodyPr/>
          <a:lstStyle/>
          <a:p>
            <a:r>
              <a:rPr lang="en-US" dirty="0"/>
              <a:t>FFR1.23</a:t>
            </a:r>
          </a:p>
        </p:txBody>
      </p:sp>
      <p:graphicFrame>
        <p:nvGraphicFramePr>
          <p:cNvPr id="6" name="Content Placeholder 5"/>
          <p:cNvGraphicFramePr>
            <a:graphicFrameLocks/>
          </p:cNvGraphicFramePr>
          <p:nvPr/>
        </p:nvGraphicFramePr>
        <p:xfrm>
          <a:off x="1333066" y="5532097"/>
          <a:ext cx="8611468" cy="1145032"/>
        </p:xfrm>
        <a:graphic>
          <a:graphicData uri="http://schemas.openxmlformats.org/drawingml/2006/table">
            <a:tbl>
              <a:tblPr firstRow="1" bandRow="1">
                <a:tableStyleId>{5C22544A-7EE6-4342-B048-85BDC9FD1C3A}</a:tableStyleId>
              </a:tblPr>
              <a:tblGrid>
                <a:gridCol w="821696">
                  <a:extLst>
                    <a:ext uri="{9D8B030D-6E8A-4147-A177-3AD203B41FA5}">
                      <a16:colId xmlns:a16="http://schemas.microsoft.com/office/drawing/2014/main" val="4142788167"/>
                    </a:ext>
                  </a:extLst>
                </a:gridCol>
                <a:gridCol w="409988">
                  <a:extLst>
                    <a:ext uri="{9D8B030D-6E8A-4147-A177-3AD203B41FA5}">
                      <a16:colId xmlns:a16="http://schemas.microsoft.com/office/drawing/2014/main" val="3634112893"/>
                    </a:ext>
                  </a:extLst>
                </a:gridCol>
                <a:gridCol w="409988">
                  <a:extLst>
                    <a:ext uri="{9D8B030D-6E8A-4147-A177-3AD203B41FA5}">
                      <a16:colId xmlns:a16="http://schemas.microsoft.com/office/drawing/2014/main" val="2418091539"/>
                    </a:ext>
                  </a:extLst>
                </a:gridCol>
                <a:gridCol w="409988">
                  <a:extLst>
                    <a:ext uri="{9D8B030D-6E8A-4147-A177-3AD203B41FA5}">
                      <a16:colId xmlns:a16="http://schemas.microsoft.com/office/drawing/2014/main" val="4027973214"/>
                    </a:ext>
                  </a:extLst>
                </a:gridCol>
                <a:gridCol w="409988">
                  <a:extLst>
                    <a:ext uri="{9D8B030D-6E8A-4147-A177-3AD203B41FA5}">
                      <a16:colId xmlns:a16="http://schemas.microsoft.com/office/drawing/2014/main" val="136896608"/>
                    </a:ext>
                  </a:extLst>
                </a:gridCol>
                <a:gridCol w="409988">
                  <a:extLst>
                    <a:ext uri="{9D8B030D-6E8A-4147-A177-3AD203B41FA5}">
                      <a16:colId xmlns:a16="http://schemas.microsoft.com/office/drawing/2014/main" val="2096703043"/>
                    </a:ext>
                  </a:extLst>
                </a:gridCol>
                <a:gridCol w="409988">
                  <a:extLst>
                    <a:ext uri="{9D8B030D-6E8A-4147-A177-3AD203B41FA5}">
                      <a16:colId xmlns:a16="http://schemas.microsoft.com/office/drawing/2014/main" val="239597111"/>
                    </a:ext>
                  </a:extLst>
                </a:gridCol>
                <a:gridCol w="409988">
                  <a:extLst>
                    <a:ext uri="{9D8B030D-6E8A-4147-A177-3AD203B41FA5}">
                      <a16:colId xmlns:a16="http://schemas.microsoft.com/office/drawing/2014/main" val="2918926557"/>
                    </a:ext>
                  </a:extLst>
                </a:gridCol>
                <a:gridCol w="409988">
                  <a:extLst>
                    <a:ext uri="{9D8B030D-6E8A-4147-A177-3AD203B41FA5}">
                      <a16:colId xmlns:a16="http://schemas.microsoft.com/office/drawing/2014/main" val="2929735918"/>
                    </a:ext>
                  </a:extLst>
                </a:gridCol>
                <a:gridCol w="409988">
                  <a:extLst>
                    <a:ext uri="{9D8B030D-6E8A-4147-A177-3AD203B41FA5}">
                      <a16:colId xmlns:a16="http://schemas.microsoft.com/office/drawing/2014/main" val="632359118"/>
                    </a:ext>
                  </a:extLst>
                </a:gridCol>
                <a:gridCol w="409988">
                  <a:extLst>
                    <a:ext uri="{9D8B030D-6E8A-4147-A177-3AD203B41FA5}">
                      <a16:colId xmlns:a16="http://schemas.microsoft.com/office/drawing/2014/main" val="1745707243"/>
                    </a:ext>
                  </a:extLst>
                </a:gridCol>
                <a:gridCol w="409988">
                  <a:extLst>
                    <a:ext uri="{9D8B030D-6E8A-4147-A177-3AD203B41FA5}">
                      <a16:colId xmlns:a16="http://schemas.microsoft.com/office/drawing/2014/main" val="2763140936"/>
                    </a:ext>
                  </a:extLst>
                </a:gridCol>
                <a:gridCol w="409988">
                  <a:extLst>
                    <a:ext uri="{9D8B030D-6E8A-4147-A177-3AD203B41FA5}">
                      <a16:colId xmlns:a16="http://schemas.microsoft.com/office/drawing/2014/main" val="2372938439"/>
                    </a:ext>
                  </a:extLst>
                </a:gridCol>
                <a:gridCol w="409988">
                  <a:extLst>
                    <a:ext uri="{9D8B030D-6E8A-4147-A177-3AD203B41FA5}">
                      <a16:colId xmlns:a16="http://schemas.microsoft.com/office/drawing/2014/main" val="1365329351"/>
                    </a:ext>
                  </a:extLst>
                </a:gridCol>
                <a:gridCol w="409988">
                  <a:extLst>
                    <a:ext uri="{9D8B030D-6E8A-4147-A177-3AD203B41FA5}">
                      <a16:colId xmlns:a16="http://schemas.microsoft.com/office/drawing/2014/main" val="559966514"/>
                    </a:ext>
                  </a:extLst>
                </a:gridCol>
                <a:gridCol w="409988">
                  <a:extLst>
                    <a:ext uri="{9D8B030D-6E8A-4147-A177-3AD203B41FA5}">
                      <a16:colId xmlns:a16="http://schemas.microsoft.com/office/drawing/2014/main" val="3185468010"/>
                    </a:ext>
                  </a:extLst>
                </a:gridCol>
                <a:gridCol w="409988">
                  <a:extLst>
                    <a:ext uri="{9D8B030D-6E8A-4147-A177-3AD203B41FA5}">
                      <a16:colId xmlns:a16="http://schemas.microsoft.com/office/drawing/2014/main" val="49655839"/>
                    </a:ext>
                  </a:extLst>
                </a:gridCol>
                <a:gridCol w="409988">
                  <a:extLst>
                    <a:ext uri="{9D8B030D-6E8A-4147-A177-3AD203B41FA5}">
                      <a16:colId xmlns:a16="http://schemas.microsoft.com/office/drawing/2014/main" val="3994574227"/>
                    </a:ext>
                  </a:extLst>
                </a:gridCol>
                <a:gridCol w="409988">
                  <a:extLst>
                    <a:ext uri="{9D8B030D-6E8A-4147-A177-3AD203B41FA5}">
                      <a16:colId xmlns:a16="http://schemas.microsoft.com/office/drawing/2014/main" val="628244432"/>
                    </a:ext>
                  </a:extLst>
                </a:gridCol>
                <a:gridCol w="409988">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2002</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2003</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12 to 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a:t>
                      </a:r>
                    </a:p>
                  </a:txBody>
                  <a:tcPr marL="0" marR="0" marT="63500"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0.3</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0.1</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0.0</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0.2</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0.3</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0.4</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0.4</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0.5</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0.5</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0.9</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0.7</a:t>
                      </a:r>
                    </a:p>
                  </a:txBody>
                  <a:tcPr marL="0" marR="0" marT="63500" marB="63500" anchor="ctr">
                    <a:lnB w="1270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descr="A picture containing chart&#10;&#10;Description automatically generated">
            <a:extLst>
              <a:ext uri="{FF2B5EF4-FFF2-40B4-BE49-F238E27FC236}">
                <a16:creationId xmlns:a16="http://schemas.microsoft.com/office/drawing/2014/main" id="{9B6379DF-7F94-D246-9F88-EA9E1AD4E61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51139" y="1447800"/>
            <a:ext cx="6179632" cy="3809999"/>
          </a:xfrm>
        </p:spPr>
      </p:pic>
      <p:sp>
        <p:nvSpPr>
          <p:cNvPr id="9" name="Text Placeholder 6">
            <a:extLst>
              <a:ext uri="{FF2B5EF4-FFF2-40B4-BE49-F238E27FC236}">
                <a16:creationId xmlns:a16="http://schemas.microsoft.com/office/drawing/2014/main" id="{601B829B-FB4B-4C95-9C5D-1525F62F05D9}"/>
              </a:ext>
            </a:extLst>
          </p:cNvPr>
          <p:cNvSpPr>
            <a:spLocks noGrp="1"/>
          </p:cNvSpPr>
          <p:nvPr>
            <p:ph type="body" sz="quarter" idx="11"/>
          </p:nvPr>
        </p:nvSpPr>
        <p:spPr>
          <a:xfrm>
            <a:off x="10134600" y="1905000"/>
            <a:ext cx="1828800" cy="1291338"/>
          </a:xfrm>
        </p:spPr>
        <p:txBody>
          <a:bodyPr/>
          <a:lstStyle/>
          <a:p>
            <a:r>
              <a:rPr lang="en-US" dirty="0"/>
              <a:t>Note: Estimates of less than 0.05 million round to 0.0 million when shown to the nearest tenth of a million.</a:t>
            </a:r>
          </a:p>
        </p:txBody>
      </p:sp>
    </p:spTree>
    <p:extLst>
      <p:ext uri="{BB962C8B-B14F-4D97-AF65-F5344CB8AC3E}">
        <p14:creationId xmlns:p14="http://schemas.microsoft.com/office/powerpoint/2010/main" val="149730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038EC-0534-4C74-B05B-8310888F6A2B}"/>
              </a:ext>
            </a:extLst>
          </p:cNvPr>
          <p:cNvPicPr>
            <a:picLocks noChangeAspect="1"/>
          </p:cNvPicPr>
          <p:nvPr/>
        </p:nvPicPr>
        <p:blipFill>
          <a:blip r:embed="rId2"/>
          <a:stretch>
            <a:fillRect/>
          </a:stretch>
        </p:blipFill>
        <p:spPr>
          <a:xfrm>
            <a:off x="43152" y="0"/>
            <a:ext cx="12105696" cy="6858000"/>
          </a:xfrm>
          <a:prstGeom prst="rect">
            <a:avLst/>
          </a:prstGeom>
        </p:spPr>
      </p:pic>
    </p:spTree>
    <p:extLst>
      <p:ext uri="{BB962C8B-B14F-4D97-AF65-F5344CB8AC3E}">
        <p14:creationId xmlns:p14="http://schemas.microsoft.com/office/powerpoint/2010/main" val="124305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Autofit/>
          </a:bodyPr>
          <a:lstStyle/>
          <a:p>
            <a:r>
              <a:rPr lang="en-US" sz="2400"/>
              <a:t>Major Depressive Episode (MDE) and MDE with Severe Impairment in the Past Year: Among Youths Aged 12 to 17; 2004-2020</a:t>
            </a:r>
            <a:endParaRPr lang="en-US" sz="2400" dirty="0"/>
          </a:p>
        </p:txBody>
      </p:sp>
      <p:sp>
        <p:nvSpPr>
          <p:cNvPr id="3" name="Text Placeholder 2"/>
          <p:cNvSpPr>
            <a:spLocks noGrp="1"/>
          </p:cNvSpPr>
          <p:nvPr>
            <p:ph type="body" sz="quarter" idx="10"/>
          </p:nvPr>
        </p:nvSpPr>
        <p:spPr>
          <a:xfrm>
            <a:off x="61026" y="67236"/>
            <a:ext cx="838200" cy="195158"/>
          </a:xfrm>
        </p:spPr>
        <p:txBody>
          <a:bodyPr/>
          <a:lstStyle/>
          <a:p>
            <a:r>
              <a:rPr lang="en-US" dirty="0"/>
              <a:t>FFR1.30</a:t>
            </a:r>
          </a:p>
        </p:txBody>
      </p:sp>
      <p:sp>
        <p:nvSpPr>
          <p:cNvPr id="5" name="Text Placeholder 4"/>
          <p:cNvSpPr>
            <a:spLocks noGrp="1"/>
          </p:cNvSpPr>
          <p:nvPr>
            <p:ph type="body" sz="quarter" idx="11"/>
          </p:nvPr>
        </p:nvSpPr>
        <p:spPr>
          <a:xfrm>
            <a:off x="10134600" y="1905000"/>
            <a:ext cx="1905000" cy="1291338"/>
          </a:xfrm>
        </p:spPr>
        <p:txBody>
          <a:bodyPr/>
          <a:lstStyle/>
          <a:p>
            <a:r>
              <a:rPr lang="en-US"/>
              <a:t>N/A = not available. </a:t>
            </a:r>
            <a:endParaRPr lang="en-US" dirty="0"/>
          </a:p>
        </p:txBody>
      </p:sp>
      <p:graphicFrame>
        <p:nvGraphicFramePr>
          <p:cNvPr id="6" name="Content Placeholder 5"/>
          <p:cNvGraphicFramePr>
            <a:graphicFrameLocks/>
          </p:cNvGraphicFramePr>
          <p:nvPr/>
        </p:nvGraphicFramePr>
        <p:xfrm>
          <a:off x="1471404" y="5562600"/>
          <a:ext cx="8249956" cy="857504"/>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4142788167"/>
                    </a:ext>
                  </a:extLst>
                </a:gridCol>
                <a:gridCol w="409988">
                  <a:extLst>
                    <a:ext uri="{9D8B030D-6E8A-4147-A177-3AD203B41FA5}">
                      <a16:colId xmlns:a16="http://schemas.microsoft.com/office/drawing/2014/main" val="4027973214"/>
                    </a:ext>
                  </a:extLst>
                </a:gridCol>
                <a:gridCol w="409988">
                  <a:extLst>
                    <a:ext uri="{9D8B030D-6E8A-4147-A177-3AD203B41FA5}">
                      <a16:colId xmlns:a16="http://schemas.microsoft.com/office/drawing/2014/main" val="136896608"/>
                    </a:ext>
                  </a:extLst>
                </a:gridCol>
                <a:gridCol w="409988">
                  <a:extLst>
                    <a:ext uri="{9D8B030D-6E8A-4147-A177-3AD203B41FA5}">
                      <a16:colId xmlns:a16="http://schemas.microsoft.com/office/drawing/2014/main" val="2096703043"/>
                    </a:ext>
                  </a:extLst>
                </a:gridCol>
                <a:gridCol w="409988">
                  <a:extLst>
                    <a:ext uri="{9D8B030D-6E8A-4147-A177-3AD203B41FA5}">
                      <a16:colId xmlns:a16="http://schemas.microsoft.com/office/drawing/2014/main" val="239597111"/>
                    </a:ext>
                  </a:extLst>
                </a:gridCol>
                <a:gridCol w="409988">
                  <a:extLst>
                    <a:ext uri="{9D8B030D-6E8A-4147-A177-3AD203B41FA5}">
                      <a16:colId xmlns:a16="http://schemas.microsoft.com/office/drawing/2014/main" val="2918926557"/>
                    </a:ext>
                  </a:extLst>
                </a:gridCol>
                <a:gridCol w="409988">
                  <a:extLst>
                    <a:ext uri="{9D8B030D-6E8A-4147-A177-3AD203B41FA5}">
                      <a16:colId xmlns:a16="http://schemas.microsoft.com/office/drawing/2014/main" val="2929735918"/>
                    </a:ext>
                  </a:extLst>
                </a:gridCol>
                <a:gridCol w="409988">
                  <a:extLst>
                    <a:ext uri="{9D8B030D-6E8A-4147-A177-3AD203B41FA5}">
                      <a16:colId xmlns:a16="http://schemas.microsoft.com/office/drawing/2014/main" val="632359118"/>
                    </a:ext>
                  </a:extLst>
                </a:gridCol>
                <a:gridCol w="409988">
                  <a:extLst>
                    <a:ext uri="{9D8B030D-6E8A-4147-A177-3AD203B41FA5}">
                      <a16:colId xmlns:a16="http://schemas.microsoft.com/office/drawing/2014/main" val="1745707243"/>
                    </a:ext>
                  </a:extLst>
                </a:gridCol>
                <a:gridCol w="409988">
                  <a:extLst>
                    <a:ext uri="{9D8B030D-6E8A-4147-A177-3AD203B41FA5}">
                      <a16:colId xmlns:a16="http://schemas.microsoft.com/office/drawing/2014/main" val="2763140936"/>
                    </a:ext>
                  </a:extLst>
                </a:gridCol>
                <a:gridCol w="409988">
                  <a:extLst>
                    <a:ext uri="{9D8B030D-6E8A-4147-A177-3AD203B41FA5}">
                      <a16:colId xmlns:a16="http://schemas.microsoft.com/office/drawing/2014/main" val="2372938439"/>
                    </a:ext>
                  </a:extLst>
                </a:gridCol>
                <a:gridCol w="409988">
                  <a:extLst>
                    <a:ext uri="{9D8B030D-6E8A-4147-A177-3AD203B41FA5}">
                      <a16:colId xmlns:a16="http://schemas.microsoft.com/office/drawing/2014/main" val="1365329351"/>
                    </a:ext>
                  </a:extLst>
                </a:gridCol>
                <a:gridCol w="409988">
                  <a:extLst>
                    <a:ext uri="{9D8B030D-6E8A-4147-A177-3AD203B41FA5}">
                      <a16:colId xmlns:a16="http://schemas.microsoft.com/office/drawing/2014/main" val="559966514"/>
                    </a:ext>
                  </a:extLst>
                </a:gridCol>
                <a:gridCol w="409988">
                  <a:extLst>
                    <a:ext uri="{9D8B030D-6E8A-4147-A177-3AD203B41FA5}">
                      <a16:colId xmlns:a16="http://schemas.microsoft.com/office/drawing/2014/main" val="3185468010"/>
                    </a:ext>
                  </a:extLst>
                </a:gridCol>
                <a:gridCol w="409988">
                  <a:extLst>
                    <a:ext uri="{9D8B030D-6E8A-4147-A177-3AD203B41FA5}">
                      <a16:colId xmlns:a16="http://schemas.microsoft.com/office/drawing/2014/main" val="49655839"/>
                    </a:ext>
                  </a:extLst>
                </a:gridCol>
                <a:gridCol w="409988">
                  <a:extLst>
                    <a:ext uri="{9D8B030D-6E8A-4147-A177-3AD203B41FA5}">
                      <a16:colId xmlns:a16="http://schemas.microsoft.com/office/drawing/2014/main" val="3994574227"/>
                    </a:ext>
                  </a:extLst>
                </a:gridCol>
                <a:gridCol w="409988">
                  <a:extLst>
                    <a:ext uri="{9D8B030D-6E8A-4147-A177-3AD203B41FA5}">
                      <a16:colId xmlns:a16="http://schemas.microsoft.com/office/drawing/2014/main" val="628244432"/>
                    </a:ext>
                  </a:extLst>
                </a:gridCol>
                <a:gridCol w="409988">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MDE Status</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2004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9.0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9.1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12.8</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13.3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14.4</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15.7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17.0</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MDE with Severe Impairment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indent="0">
                        <a:lnSpc>
                          <a:spcPts val="900"/>
                        </a:lnSpc>
                        <a:spcBef>
                          <a:spcPts val="0"/>
                        </a:spcBef>
                        <a:spcAft>
                          <a:spcPts val="400"/>
                        </a:spcAft>
                        <a:tabLst>
                          <a:tab pos="284163"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N/A</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indent="0">
                        <a:lnSpc>
                          <a:spcPts val="900"/>
                        </a:lnSpc>
                        <a:spcBef>
                          <a:spcPts val="0"/>
                        </a:spcBef>
                        <a:spcAft>
                          <a:spcPts val="400"/>
                        </a:spcAft>
                        <a:tabLst>
                          <a:tab pos="284163"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N/A</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5.5</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5.5</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6.0</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5.8</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5.7</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5.7</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6.3</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7.7</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8.2</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8.8</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9.0</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9.4</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10.0</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11.1</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12.0</a:t>
                      </a:r>
                    </a:p>
                  </a:txBody>
                  <a:tcPr marL="0" marR="0" marT="63500" marB="0" anchor="ctr">
                    <a:lnB w="12700" cap="flat" cmpd="sng" algn="ctr">
                      <a:solidFill>
                        <a:srgbClr val="969696"/>
                      </a:solidFill>
                      <a:prstDash val="solid"/>
                      <a:round/>
                      <a:headEnd type="none" w="med" len="med"/>
                      <a:tailEnd type="none" w="med" len="med"/>
                    </a:lnB>
                    <a:solidFill>
                      <a:schemeClr val="bg1"/>
                    </a:solidFill>
                  </a:tcPr>
                </a:tc>
                <a:extLst>
                  <a:ext uri="{0D108BD9-81ED-4DB2-BD59-A6C34878D82A}">
                    <a16:rowId xmlns:a16="http://schemas.microsoft.com/office/drawing/2014/main" val="2077398858"/>
                  </a:ext>
                </a:extLst>
              </a:tr>
            </a:tbl>
          </a:graphicData>
        </a:graphic>
      </p:graphicFrame>
      <p:pic>
        <p:nvPicPr>
          <p:cNvPr id="18" name="Content Placeholder 17">
            <a:extLst>
              <a:ext uri="{FF2B5EF4-FFF2-40B4-BE49-F238E27FC236}">
                <a16:creationId xmlns:a16="http://schemas.microsoft.com/office/drawing/2014/main" id="{093EC6EE-E1BB-4DEB-8AFD-BAD0A25AD38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93332" y="1235075"/>
            <a:ext cx="6690935" cy="4114800"/>
          </a:xfrm>
        </p:spPr>
      </p:pic>
    </p:spTree>
    <p:extLst>
      <p:ext uri="{BB962C8B-B14F-4D97-AF65-F5344CB8AC3E}">
        <p14:creationId xmlns:p14="http://schemas.microsoft.com/office/powerpoint/2010/main" val="220563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956925" cy="960147"/>
          </a:xfrm>
        </p:spPr>
        <p:txBody>
          <a:bodyPr>
            <a:normAutofit/>
          </a:bodyPr>
          <a:lstStyle/>
          <a:p>
            <a:r>
              <a:rPr lang="en-US" sz="2800" dirty="0"/>
              <a:t>Major Depressive Episode with Severe Impairment in the Past Year: Among Adults Aged 18 or Older; 2009-2020 </a:t>
            </a:r>
          </a:p>
        </p:txBody>
      </p:sp>
      <p:sp>
        <p:nvSpPr>
          <p:cNvPr id="3" name="Text Placeholder 2"/>
          <p:cNvSpPr>
            <a:spLocks noGrp="1"/>
          </p:cNvSpPr>
          <p:nvPr>
            <p:ph type="body" sz="quarter" idx="10"/>
          </p:nvPr>
        </p:nvSpPr>
        <p:spPr/>
        <p:txBody>
          <a:bodyPr/>
          <a:lstStyle/>
          <a:p>
            <a:r>
              <a:rPr lang="en-US" dirty="0"/>
              <a:t>FFR1.31</a:t>
            </a:r>
          </a:p>
        </p:txBody>
      </p:sp>
      <p:graphicFrame>
        <p:nvGraphicFramePr>
          <p:cNvPr id="6" name="Content Placeholder 5"/>
          <p:cNvGraphicFramePr>
            <a:graphicFrameLocks/>
          </p:cNvGraphicFramePr>
          <p:nvPr/>
        </p:nvGraphicFramePr>
        <p:xfrm>
          <a:off x="2668943" y="5486400"/>
          <a:ext cx="5741552" cy="1145032"/>
        </p:xfrm>
        <a:graphic>
          <a:graphicData uri="http://schemas.openxmlformats.org/drawingml/2006/table">
            <a:tbl>
              <a:tblPr firstRow="1" bandRow="1">
                <a:tableStyleId>{5C22544A-7EE6-4342-B048-85BDC9FD1C3A}</a:tableStyleId>
              </a:tblPr>
              <a:tblGrid>
                <a:gridCol w="821696">
                  <a:extLst>
                    <a:ext uri="{9D8B030D-6E8A-4147-A177-3AD203B41FA5}">
                      <a16:colId xmlns:a16="http://schemas.microsoft.com/office/drawing/2014/main" val="4142788167"/>
                    </a:ext>
                  </a:extLst>
                </a:gridCol>
                <a:gridCol w="409988">
                  <a:extLst>
                    <a:ext uri="{9D8B030D-6E8A-4147-A177-3AD203B41FA5}">
                      <a16:colId xmlns:a16="http://schemas.microsoft.com/office/drawing/2014/main" val="2929735918"/>
                    </a:ext>
                  </a:extLst>
                </a:gridCol>
                <a:gridCol w="409988">
                  <a:extLst>
                    <a:ext uri="{9D8B030D-6E8A-4147-A177-3AD203B41FA5}">
                      <a16:colId xmlns:a16="http://schemas.microsoft.com/office/drawing/2014/main" val="632359118"/>
                    </a:ext>
                  </a:extLst>
                </a:gridCol>
                <a:gridCol w="409988">
                  <a:extLst>
                    <a:ext uri="{9D8B030D-6E8A-4147-A177-3AD203B41FA5}">
                      <a16:colId xmlns:a16="http://schemas.microsoft.com/office/drawing/2014/main" val="1745707243"/>
                    </a:ext>
                  </a:extLst>
                </a:gridCol>
                <a:gridCol w="409988">
                  <a:extLst>
                    <a:ext uri="{9D8B030D-6E8A-4147-A177-3AD203B41FA5}">
                      <a16:colId xmlns:a16="http://schemas.microsoft.com/office/drawing/2014/main" val="2763140936"/>
                    </a:ext>
                  </a:extLst>
                </a:gridCol>
                <a:gridCol w="409988">
                  <a:extLst>
                    <a:ext uri="{9D8B030D-6E8A-4147-A177-3AD203B41FA5}">
                      <a16:colId xmlns:a16="http://schemas.microsoft.com/office/drawing/2014/main" val="2372938439"/>
                    </a:ext>
                  </a:extLst>
                </a:gridCol>
                <a:gridCol w="409988">
                  <a:extLst>
                    <a:ext uri="{9D8B030D-6E8A-4147-A177-3AD203B41FA5}">
                      <a16:colId xmlns:a16="http://schemas.microsoft.com/office/drawing/2014/main" val="1365329351"/>
                    </a:ext>
                  </a:extLst>
                </a:gridCol>
                <a:gridCol w="409988">
                  <a:extLst>
                    <a:ext uri="{9D8B030D-6E8A-4147-A177-3AD203B41FA5}">
                      <a16:colId xmlns:a16="http://schemas.microsoft.com/office/drawing/2014/main" val="559966514"/>
                    </a:ext>
                  </a:extLst>
                </a:gridCol>
                <a:gridCol w="409988">
                  <a:extLst>
                    <a:ext uri="{9D8B030D-6E8A-4147-A177-3AD203B41FA5}">
                      <a16:colId xmlns:a16="http://schemas.microsoft.com/office/drawing/2014/main" val="3185468010"/>
                    </a:ext>
                  </a:extLst>
                </a:gridCol>
                <a:gridCol w="409988">
                  <a:extLst>
                    <a:ext uri="{9D8B030D-6E8A-4147-A177-3AD203B41FA5}">
                      <a16:colId xmlns:a16="http://schemas.microsoft.com/office/drawing/2014/main" val="49655839"/>
                    </a:ext>
                  </a:extLst>
                </a:gridCol>
                <a:gridCol w="409988">
                  <a:extLst>
                    <a:ext uri="{9D8B030D-6E8A-4147-A177-3AD203B41FA5}">
                      <a16:colId xmlns:a16="http://schemas.microsoft.com/office/drawing/2014/main" val="3994574227"/>
                    </a:ext>
                  </a:extLst>
                </a:gridCol>
                <a:gridCol w="409988">
                  <a:extLst>
                    <a:ext uri="{9D8B030D-6E8A-4147-A177-3AD203B41FA5}">
                      <a16:colId xmlns:a16="http://schemas.microsoft.com/office/drawing/2014/main" val="628244432"/>
                    </a:ext>
                  </a:extLst>
                </a:gridCol>
                <a:gridCol w="409988">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5.3</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6.0</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10.3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12.1</a:t>
                      </a:r>
                    </a:p>
                  </a:txBody>
                  <a:tcPr marL="0" marR="0" marT="63500"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6.5</a:t>
                      </a:r>
                    </a:p>
                  </a:txBody>
                  <a:tcPr marL="0" marR="0" marT="63500"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2.6</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3.5</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2.9</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3.4</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3.2</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3.5</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2.9</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3.2</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3.8</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9" name="Content Placeholder 8" descr="Chart&#10;&#10;Description automatically generated">
            <a:extLst>
              <a:ext uri="{FF2B5EF4-FFF2-40B4-BE49-F238E27FC236}">
                <a16:creationId xmlns:a16="http://schemas.microsoft.com/office/drawing/2014/main" id="{A58B2599-6A18-AB40-AB9E-D30DBDEA1BD9}"/>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10901" y="1447800"/>
            <a:ext cx="6257636" cy="3810000"/>
          </a:xfrm>
        </p:spPr>
      </p:pic>
    </p:spTree>
    <p:extLst>
      <p:ext uri="{BB962C8B-B14F-4D97-AF65-F5344CB8AC3E}">
        <p14:creationId xmlns:p14="http://schemas.microsoft.com/office/powerpoint/2010/main" val="143169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Serious Mental Illness in the Past Year: Among Adults Aged 18 or Older; 2008-2020</a:t>
            </a:r>
          </a:p>
        </p:txBody>
      </p:sp>
      <p:sp>
        <p:nvSpPr>
          <p:cNvPr id="3" name="Text Placeholder 2"/>
          <p:cNvSpPr>
            <a:spLocks noGrp="1"/>
          </p:cNvSpPr>
          <p:nvPr>
            <p:ph type="body" sz="quarter" idx="10"/>
          </p:nvPr>
        </p:nvSpPr>
        <p:spPr/>
        <p:txBody>
          <a:bodyPr/>
          <a:lstStyle/>
          <a:p>
            <a:r>
              <a:rPr lang="en-US" dirty="0"/>
              <a:t>FFR1.32</a:t>
            </a:r>
          </a:p>
        </p:txBody>
      </p:sp>
      <p:graphicFrame>
        <p:nvGraphicFramePr>
          <p:cNvPr id="6" name="Content Placeholder 5"/>
          <p:cNvGraphicFramePr>
            <a:graphicFrameLocks/>
          </p:cNvGraphicFramePr>
          <p:nvPr/>
        </p:nvGraphicFramePr>
        <p:xfrm>
          <a:off x="2511182" y="5484368"/>
          <a:ext cx="6151540" cy="1145032"/>
        </p:xfrm>
        <a:graphic>
          <a:graphicData uri="http://schemas.openxmlformats.org/drawingml/2006/table">
            <a:tbl>
              <a:tblPr firstRow="1" bandRow="1">
                <a:tableStyleId>{5C22544A-7EE6-4342-B048-85BDC9FD1C3A}</a:tableStyleId>
              </a:tblPr>
              <a:tblGrid>
                <a:gridCol w="821696">
                  <a:extLst>
                    <a:ext uri="{9D8B030D-6E8A-4147-A177-3AD203B41FA5}">
                      <a16:colId xmlns:a16="http://schemas.microsoft.com/office/drawing/2014/main" val="4142788167"/>
                    </a:ext>
                  </a:extLst>
                </a:gridCol>
                <a:gridCol w="409988">
                  <a:extLst>
                    <a:ext uri="{9D8B030D-6E8A-4147-A177-3AD203B41FA5}">
                      <a16:colId xmlns:a16="http://schemas.microsoft.com/office/drawing/2014/main" val="2918926557"/>
                    </a:ext>
                  </a:extLst>
                </a:gridCol>
                <a:gridCol w="409988">
                  <a:extLst>
                    <a:ext uri="{9D8B030D-6E8A-4147-A177-3AD203B41FA5}">
                      <a16:colId xmlns:a16="http://schemas.microsoft.com/office/drawing/2014/main" val="2929735918"/>
                    </a:ext>
                  </a:extLst>
                </a:gridCol>
                <a:gridCol w="409988">
                  <a:extLst>
                    <a:ext uri="{9D8B030D-6E8A-4147-A177-3AD203B41FA5}">
                      <a16:colId xmlns:a16="http://schemas.microsoft.com/office/drawing/2014/main" val="632359118"/>
                    </a:ext>
                  </a:extLst>
                </a:gridCol>
                <a:gridCol w="409988">
                  <a:extLst>
                    <a:ext uri="{9D8B030D-6E8A-4147-A177-3AD203B41FA5}">
                      <a16:colId xmlns:a16="http://schemas.microsoft.com/office/drawing/2014/main" val="1745707243"/>
                    </a:ext>
                  </a:extLst>
                </a:gridCol>
                <a:gridCol w="409988">
                  <a:extLst>
                    <a:ext uri="{9D8B030D-6E8A-4147-A177-3AD203B41FA5}">
                      <a16:colId xmlns:a16="http://schemas.microsoft.com/office/drawing/2014/main" val="2763140936"/>
                    </a:ext>
                  </a:extLst>
                </a:gridCol>
                <a:gridCol w="409988">
                  <a:extLst>
                    <a:ext uri="{9D8B030D-6E8A-4147-A177-3AD203B41FA5}">
                      <a16:colId xmlns:a16="http://schemas.microsoft.com/office/drawing/2014/main" val="2372938439"/>
                    </a:ext>
                  </a:extLst>
                </a:gridCol>
                <a:gridCol w="409988">
                  <a:extLst>
                    <a:ext uri="{9D8B030D-6E8A-4147-A177-3AD203B41FA5}">
                      <a16:colId xmlns:a16="http://schemas.microsoft.com/office/drawing/2014/main" val="1365329351"/>
                    </a:ext>
                  </a:extLst>
                </a:gridCol>
                <a:gridCol w="409988">
                  <a:extLst>
                    <a:ext uri="{9D8B030D-6E8A-4147-A177-3AD203B41FA5}">
                      <a16:colId xmlns:a16="http://schemas.microsoft.com/office/drawing/2014/main" val="559966514"/>
                    </a:ext>
                  </a:extLst>
                </a:gridCol>
                <a:gridCol w="409988">
                  <a:extLst>
                    <a:ext uri="{9D8B030D-6E8A-4147-A177-3AD203B41FA5}">
                      <a16:colId xmlns:a16="http://schemas.microsoft.com/office/drawing/2014/main" val="3185468010"/>
                    </a:ext>
                  </a:extLst>
                </a:gridCol>
                <a:gridCol w="409988">
                  <a:extLst>
                    <a:ext uri="{9D8B030D-6E8A-4147-A177-3AD203B41FA5}">
                      <a16:colId xmlns:a16="http://schemas.microsoft.com/office/drawing/2014/main" val="49655839"/>
                    </a:ext>
                  </a:extLst>
                </a:gridCol>
                <a:gridCol w="409988">
                  <a:extLst>
                    <a:ext uri="{9D8B030D-6E8A-4147-A177-3AD203B41FA5}">
                      <a16:colId xmlns:a16="http://schemas.microsoft.com/office/drawing/2014/main" val="3994574227"/>
                    </a:ext>
                  </a:extLst>
                </a:gridCol>
                <a:gridCol w="409988">
                  <a:extLst>
                    <a:ext uri="{9D8B030D-6E8A-4147-A177-3AD203B41FA5}">
                      <a16:colId xmlns:a16="http://schemas.microsoft.com/office/drawing/2014/main" val="628244432"/>
                    </a:ext>
                  </a:extLst>
                </a:gridCol>
                <a:gridCol w="409988">
                  <a:extLst>
                    <a:ext uri="{9D8B030D-6E8A-4147-A177-3AD203B41FA5}">
                      <a16:colId xmlns:a16="http://schemas.microsoft.com/office/drawing/2014/main" val="694744946"/>
                    </a:ext>
                  </a:extLst>
                </a:gridCol>
              </a:tblGrid>
              <a:tr h="245874">
                <a:tc>
                  <a:txBody>
                    <a:bodyPr/>
                    <a:lstStyle/>
                    <a:p>
                      <a:pPr marL="0" marR="0">
                        <a:spcBef>
                          <a:spcPts val="0"/>
                        </a:spcBef>
                        <a:spcAft>
                          <a:spcPts val="0"/>
                        </a:spcAft>
                      </a:pPr>
                      <a:r>
                        <a:rPr lang="en-US" sz="1050" dirty="0">
                          <a:effectLst/>
                          <a:latin typeface="Arial Narrow" panose="020B0606020202030204" pitchFamily="34" charset="0"/>
                          <a:ea typeface="Calibri" panose="020F0502020204030204" pitchFamily="34" charset="0"/>
                          <a:cs typeface="Times New Roman" panose="02020603050405020304" pitchFamily="18" charset="0"/>
                        </a:rPr>
                        <a:t>  Age</a:t>
                      </a: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2009</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2013</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spc="5" dirty="0">
                          <a:solidFill>
                            <a:srgbClr val="FFFFFF"/>
                          </a:solidFill>
                          <a:effectLst/>
                          <a:latin typeface="Arial Narrow" panose="020B0606020202030204" pitchFamily="34" charset="0"/>
                          <a:ea typeface="Calibri" panose="020F0502020204030204" pitchFamily="34" charset="0"/>
                          <a:cs typeface="HelveticaNeueLT Std Med Cn" panose="020B0606030502030204" pitchFamily="34" charset="0"/>
                        </a:rPr>
                        <a:t>2014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2016</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2017</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2018</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2019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marL="0" marR="0" algn="ctr" fontAlgn="ctr">
                        <a:lnSpc>
                          <a:spcPts val="1400"/>
                        </a:lnSpc>
                        <a:spcBef>
                          <a:spcPts val="0"/>
                        </a:spcBef>
                        <a:spcAft>
                          <a:spcPts val="400"/>
                        </a:spcAft>
                      </a:pPr>
                      <a:r>
                        <a:rPr lang="en-US" sz="1050">
                          <a:effectLst/>
                          <a:latin typeface="Arial Narrow" panose="020B0606020202030204" pitchFamily="34" charset="0"/>
                          <a:ea typeface="Calibri" panose="020F0502020204030204" pitchFamily="34" charset="0"/>
                          <a:cs typeface="Times New Roman" panose="02020603050405020304" pitchFamily="18" charset="0"/>
                        </a:rPr>
                        <a:t>2020</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432" marR="27432" marT="36576" marB="3657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418158399"/>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3.7</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3.9</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4.1</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4.0</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4.5</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4.6</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lnT w="38100" cmpd="sng">
                      <a:noFill/>
                    </a:lnT>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5.6</a:t>
                      </a:r>
                    </a:p>
                  </a:txBody>
                  <a:tcPr marL="0" marR="0" marT="63500" marB="0" anchor="ctr">
                    <a:lnT w="38100" cmpd="sng">
                      <a:noFill/>
                    </a:lnT>
                    <a:solidFill>
                      <a:schemeClr val="bg1"/>
                    </a:solidFill>
                  </a:tcPr>
                </a:tc>
                <a:extLst>
                  <a:ext uri="{0D108BD9-81ED-4DB2-BD59-A6C34878D82A}">
                    <a16:rowId xmlns:a16="http://schemas.microsoft.com/office/drawing/2014/main" val="1743740650"/>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18 to 25</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4.1</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7.5</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7.7</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8.6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9.7</a:t>
                      </a:r>
                    </a:p>
                  </a:txBody>
                  <a:tcPr marL="0" marR="0" marT="63500" marB="0" anchor="ctr">
                    <a:solidFill>
                      <a:schemeClr val="bg1"/>
                    </a:solidFill>
                  </a:tcPr>
                </a:tc>
                <a:extLst>
                  <a:ext uri="{0D108BD9-81ED-4DB2-BD59-A6C34878D82A}">
                    <a16:rowId xmlns:a16="http://schemas.microsoft.com/office/drawing/2014/main" val="2077398858"/>
                  </a:ext>
                </a:extLst>
              </a:tr>
              <a:tr h="154075">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26 to 49</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5.2</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4.9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5.0</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5.3</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5.6</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5.9</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6.8</a:t>
                      </a:r>
                    </a:p>
                  </a:txBody>
                  <a:tcPr marL="0" marR="0" marT="63500" marB="0" anchor="ctr">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6.9</a:t>
                      </a:r>
                    </a:p>
                  </a:txBody>
                  <a:tcPr marL="0" marR="0" marT="63500" marB="0" anchor="ctr">
                    <a:solidFill>
                      <a:schemeClr val="bg1"/>
                    </a:solidFill>
                  </a:tcPr>
                </a:tc>
                <a:extLst>
                  <a:ext uri="{0D108BD9-81ED-4DB2-BD59-A6C34878D82A}">
                    <a16:rowId xmlns:a16="http://schemas.microsoft.com/office/drawing/2014/main" val="2145282720"/>
                  </a:ext>
                </a:extLst>
              </a:tr>
              <a:tr h="180363">
                <a:tc>
                  <a:txBody>
                    <a:bodyPr/>
                    <a:lstStyle/>
                    <a:p>
                      <a:pPr marL="0" marR="0" fontAlgn="ctr">
                        <a:lnSpc>
                          <a:spcPts val="1400"/>
                        </a:lnSpc>
                        <a:spcBef>
                          <a:spcPts val="0"/>
                        </a:spcBef>
                        <a:spcAft>
                          <a:spcPts val="400"/>
                        </a:spcAft>
                      </a:pPr>
                      <a:r>
                        <a:rPr lang="en-US" sz="1050" spc="5"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50 or Older</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4864" marR="27432" marT="36576" marB="36576"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2.5</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2.5</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3.0</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3.2</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3.1</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2.8</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2.7</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2.5</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2.9</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tc>
                  <a:txBody>
                    <a:bodyPr/>
                    <a:lstStyle/>
                    <a:p>
                      <a:pPr marL="0" marR="0">
                        <a:lnSpc>
                          <a:spcPts val="900"/>
                        </a:lnSpc>
                        <a:spcBef>
                          <a:spcPts val="0"/>
                        </a:spcBef>
                        <a:spcAft>
                          <a:spcPts val="400"/>
                        </a:spcAft>
                        <a:tabLst>
                          <a:tab pos="196850" algn="dec"/>
                          <a:tab pos="101600" algn="dec"/>
                        </a:tabLst>
                      </a:pPr>
                      <a:r>
                        <a:rPr lang="en-US" sz="1050" i="1" dirty="0">
                          <a:solidFill>
                            <a:srgbClr val="000000"/>
                          </a:solidFill>
                          <a:effectLst/>
                          <a:latin typeface="Arial Narrow" panose="020B0606020202030204" pitchFamily="34" charset="0"/>
                          <a:ea typeface="Calibri" panose="020F0502020204030204" pitchFamily="34" charset="0"/>
                          <a:cs typeface="HelveticaNeueLT Std Cn" panose="020B0506030502030204" pitchFamily="34" charset="0"/>
                        </a:rPr>
                        <a:t>	3.4</a:t>
                      </a:r>
                    </a:p>
                  </a:txBody>
                  <a:tcPr marL="0" marR="0" marT="63500" marB="63500" anchor="ctr">
                    <a:lnB w="12700" cap="flat" cmpd="sng" algn="ctr">
                      <a:solidFill>
                        <a:srgbClr val="969696"/>
                      </a:solidFill>
                      <a:prstDash val="solid"/>
                      <a:round/>
                      <a:headEnd type="none" w="med" len="med"/>
                      <a:tailEnd type="none" w="med" len="med"/>
                    </a:lnB>
                    <a:solidFill>
                      <a:schemeClr val="bg1"/>
                    </a:solidFill>
                  </a:tcPr>
                </a:tc>
                <a:extLst>
                  <a:ext uri="{0D108BD9-81ED-4DB2-BD59-A6C34878D82A}">
                    <a16:rowId xmlns:a16="http://schemas.microsoft.com/office/drawing/2014/main" val="2010597750"/>
                  </a:ext>
                </a:extLst>
              </a:tr>
            </a:tbl>
          </a:graphicData>
        </a:graphic>
      </p:graphicFrame>
      <p:pic>
        <p:nvPicPr>
          <p:cNvPr id="10" name="Content Placeholder 9" descr="Chart, line chart&#10;&#10;Description automatically generated">
            <a:extLst>
              <a:ext uri="{FF2B5EF4-FFF2-40B4-BE49-F238E27FC236}">
                <a16:creationId xmlns:a16="http://schemas.microsoft.com/office/drawing/2014/main" id="{73E67279-7A93-0E47-9A5D-8F399954E0C9}"/>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10903" y="1343892"/>
            <a:ext cx="6352098" cy="3867514"/>
          </a:xfrm>
        </p:spPr>
      </p:pic>
    </p:spTree>
    <p:extLst>
      <p:ext uri="{BB962C8B-B14F-4D97-AF65-F5344CB8AC3E}">
        <p14:creationId xmlns:p14="http://schemas.microsoft.com/office/powerpoint/2010/main" val="309963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1607</Words>
  <Application>Microsoft Office PowerPoint</Application>
  <PresentationFormat>Widescreen</PresentationFormat>
  <Paragraphs>631</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Arial Narrow</vt:lpstr>
      <vt:lpstr>Calibri</vt:lpstr>
      <vt:lpstr>Calibri Light</vt:lpstr>
      <vt:lpstr>Segoe UI</vt:lpstr>
      <vt:lpstr>Segoe UI Semibold</vt:lpstr>
      <vt:lpstr>Segoe UI Semilight</vt:lpstr>
      <vt:lpstr>Times New Roman</vt:lpstr>
      <vt:lpstr>Office Theme</vt:lpstr>
      <vt:lpstr>Custom Design</vt:lpstr>
      <vt:lpstr>PowerPoint Presentation</vt:lpstr>
      <vt:lpstr>Results from the 2020 National Survey on Drug Use and Health: Graphics from the Key Findings Report  </vt:lpstr>
      <vt:lpstr>Past Year Marijuana Use: Among People Aged 12 or Older; 2002-2020 </vt:lpstr>
      <vt:lpstr>Past Year Alcohol Initiates: Among People Aged 12 or Older; 2002-2020</vt:lpstr>
      <vt:lpstr>Past Year Marijuana Initiates: Among People Aged 12 or Older; 2002-2020</vt:lpstr>
      <vt:lpstr>PowerPoint Presentation</vt:lpstr>
      <vt:lpstr>Major Depressive Episode (MDE) and MDE with Severe Impairment in the Past Year: Among Youths Aged 12 to 17; 2004-2020</vt:lpstr>
      <vt:lpstr>Major Depressive Episode with Severe Impairment in the Past Year: Among Adults Aged 18 or Older; 2009-2020 </vt:lpstr>
      <vt:lpstr>Serious Mental Illness in the Past Year: Among Adults Aged 18 or Older; 2008-2020</vt:lpstr>
      <vt:lpstr>Substance Use: Among Youths Aged 12 to 17; by Past Year Major Depressive Episode (MDE) Status, 2020 </vt:lpstr>
      <vt:lpstr>Past Year Substance Use Disorder (SUD) and Any Mental Illness (AMI): Among Adults Aged 18 or Older; 2020</vt:lpstr>
      <vt:lpstr>Past Year Substance Use Disorder (SUD) and Serious Mental Illness (SMI): Among Adults Aged 18 or Older; 2020</vt:lpstr>
      <vt:lpstr>Substance Use: Among Adults Aged 18 or Older; by Mental Illness Status, 2020 </vt:lpstr>
      <vt:lpstr>Adults Aged 18 or Older with Serious Thoughts of Suicide, Suicide Plans, or Suicide Attempts in the Past Year; 2020</vt:lpstr>
      <vt:lpstr>Type of Mental Health Services Received in the Past Year: Among Adults Aged 18 or Older; 2002-2020</vt:lpstr>
      <vt:lpstr>Receipt of Substance Use Treatment at a Specialty Facility and Mental Health Services in the Past Year: Among Adults Aged 18 or Older with Past Year Substance Use Disorder and Serious Mental Illness;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Reece</dc:creator>
  <cp:lastModifiedBy>Albert Reece</cp:lastModifiedBy>
  <cp:revision>16</cp:revision>
  <dcterms:created xsi:type="dcterms:W3CDTF">2021-12-05T08:39:38Z</dcterms:created>
  <dcterms:modified xsi:type="dcterms:W3CDTF">2021-12-05T09:49:42Z</dcterms:modified>
</cp:coreProperties>
</file>